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6" r:id="rId2"/>
    <p:sldId id="258" r:id="rId3"/>
    <p:sldId id="268" r:id="rId4"/>
    <p:sldId id="259" r:id="rId5"/>
    <p:sldId id="260" r:id="rId6"/>
    <p:sldId id="261" r:id="rId7"/>
    <p:sldId id="262" r:id="rId8"/>
    <p:sldId id="266" r:id="rId9"/>
    <p:sldId id="265" r:id="rId10"/>
  </p:sldIdLst>
  <p:sldSz cx="12192000" cy="6858000"/>
  <p:notesSz cx="67976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E69BBF-4144-E8B3-F775-DCF972B1BC41}"/>
              </a:ext>
            </a:extLst>
          </p:cNvPr>
          <p:cNvSpPr>
            <a:spLocks noGrp="1"/>
          </p:cNvSpPr>
          <p:nvPr>
            <p:ph type="hdr" sz="quarter"/>
          </p:nvPr>
        </p:nvSpPr>
        <p:spPr>
          <a:xfrm>
            <a:off x="0" y="1"/>
            <a:ext cx="2945659" cy="498215"/>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0B66F200-F8E1-E153-0FD6-51CB23AF6A8D}"/>
              </a:ext>
            </a:extLst>
          </p:cNvPr>
          <p:cNvSpPr>
            <a:spLocks noGrp="1"/>
          </p:cNvSpPr>
          <p:nvPr>
            <p:ph type="dt" sz="quarter" idx="1"/>
          </p:nvPr>
        </p:nvSpPr>
        <p:spPr>
          <a:xfrm>
            <a:off x="3850444" y="1"/>
            <a:ext cx="2945659" cy="498215"/>
          </a:xfrm>
          <a:prstGeom prst="rect">
            <a:avLst/>
          </a:prstGeom>
        </p:spPr>
        <p:txBody>
          <a:bodyPr vert="horz" lIns="91440" tIns="45720" rIns="91440" bIns="45720" rtlCol="0"/>
          <a:lstStyle>
            <a:lvl1pPr algn="r">
              <a:defRPr sz="1200"/>
            </a:lvl1pPr>
          </a:lstStyle>
          <a:p>
            <a:fld id="{C0A06E5D-BC52-4672-B935-19A0D3C18B3E}" type="datetimeFigureOut">
              <a:rPr lang="en-AU" smtClean="0"/>
              <a:t>4/03/2024</a:t>
            </a:fld>
            <a:endParaRPr lang="en-AU"/>
          </a:p>
        </p:txBody>
      </p:sp>
      <p:sp>
        <p:nvSpPr>
          <p:cNvPr id="4" name="Footer Placeholder 3">
            <a:extLst>
              <a:ext uri="{FF2B5EF4-FFF2-40B4-BE49-F238E27FC236}">
                <a16:creationId xmlns:a16="http://schemas.microsoft.com/office/drawing/2014/main" id="{55EA8C80-55D0-C607-DE0C-4ECFA570C96E}"/>
              </a:ext>
            </a:extLst>
          </p:cNvPr>
          <p:cNvSpPr>
            <a:spLocks noGrp="1"/>
          </p:cNvSpPr>
          <p:nvPr>
            <p:ph type="ftr" sz="quarter" idx="2"/>
          </p:nvPr>
        </p:nvSpPr>
        <p:spPr>
          <a:xfrm>
            <a:off x="0" y="9431600"/>
            <a:ext cx="2945659" cy="498214"/>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682D8A78-AC1F-2926-D63B-720892803764}"/>
              </a:ext>
            </a:extLst>
          </p:cNvPr>
          <p:cNvSpPr>
            <a:spLocks noGrp="1"/>
          </p:cNvSpPr>
          <p:nvPr>
            <p:ph type="sldNum" sz="quarter" idx="3"/>
          </p:nvPr>
        </p:nvSpPr>
        <p:spPr>
          <a:xfrm>
            <a:off x="3850444" y="9431600"/>
            <a:ext cx="2945659" cy="498214"/>
          </a:xfrm>
          <a:prstGeom prst="rect">
            <a:avLst/>
          </a:prstGeom>
        </p:spPr>
        <p:txBody>
          <a:bodyPr vert="horz" lIns="91440" tIns="45720" rIns="91440" bIns="45720" rtlCol="0" anchor="b"/>
          <a:lstStyle>
            <a:lvl1pPr algn="r">
              <a:defRPr sz="1200"/>
            </a:lvl1pPr>
          </a:lstStyle>
          <a:p>
            <a:fld id="{EB04D700-3D48-4127-BB4C-C9EA0AB3230E}" type="slidenum">
              <a:rPr lang="en-AU" smtClean="0"/>
              <a:t>‹#›</a:t>
            </a:fld>
            <a:endParaRPr lang="en-AU"/>
          </a:p>
        </p:txBody>
      </p:sp>
    </p:spTree>
    <p:extLst>
      <p:ext uri="{BB962C8B-B14F-4D97-AF65-F5344CB8AC3E}">
        <p14:creationId xmlns:p14="http://schemas.microsoft.com/office/powerpoint/2010/main" val="20805626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21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4" y="1"/>
            <a:ext cx="2945659" cy="498215"/>
          </a:xfrm>
          <a:prstGeom prst="rect">
            <a:avLst/>
          </a:prstGeom>
        </p:spPr>
        <p:txBody>
          <a:bodyPr vert="horz" lIns="91440" tIns="45720" rIns="91440" bIns="45720" rtlCol="0"/>
          <a:lstStyle>
            <a:lvl1pPr algn="r">
              <a:defRPr sz="1200"/>
            </a:lvl1pPr>
          </a:lstStyle>
          <a:p>
            <a:fld id="{3C59B0A4-CDB5-4B88-A607-8C5820FE1C1A}" type="datetimeFigureOut">
              <a:rPr lang="en-AU" smtClean="0"/>
              <a:t>4/03/2024</a:t>
            </a:fld>
            <a:endParaRPr lang="en-AU"/>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8723"/>
            <a:ext cx="543814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4" y="9431600"/>
            <a:ext cx="2945659" cy="498214"/>
          </a:xfrm>
          <a:prstGeom prst="rect">
            <a:avLst/>
          </a:prstGeom>
        </p:spPr>
        <p:txBody>
          <a:bodyPr vert="horz" lIns="91440" tIns="45720" rIns="91440" bIns="45720" rtlCol="0" anchor="b"/>
          <a:lstStyle>
            <a:lvl1pPr algn="r">
              <a:defRPr sz="1200"/>
            </a:lvl1pPr>
          </a:lstStyle>
          <a:p>
            <a:fld id="{62455FBF-458A-489D-8878-DEB05C3389DA}" type="slidenum">
              <a:rPr lang="en-AU" smtClean="0"/>
              <a:t>‹#›</a:t>
            </a:fld>
            <a:endParaRPr lang="en-AU"/>
          </a:p>
        </p:txBody>
      </p:sp>
    </p:spTree>
    <p:extLst>
      <p:ext uri="{BB962C8B-B14F-4D97-AF65-F5344CB8AC3E}">
        <p14:creationId xmlns:p14="http://schemas.microsoft.com/office/powerpoint/2010/main" val="289496088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DAE61-BCD1-34C9-7D5F-92D5EDB73C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B29B005A-9E6E-B007-D85E-01C24ED734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CB820195-6F32-AAFD-22D2-71DC2D2CFD2E}"/>
              </a:ext>
            </a:extLst>
          </p:cNvPr>
          <p:cNvSpPr>
            <a:spLocks noGrp="1"/>
          </p:cNvSpPr>
          <p:nvPr>
            <p:ph type="dt" sz="half" idx="10"/>
          </p:nvPr>
        </p:nvSpPr>
        <p:spPr/>
        <p:txBody>
          <a:bodyPr/>
          <a:lstStyle/>
          <a:p>
            <a:fld id="{23959328-4A4F-4662-A4C1-77A92A54C983}" type="datetimeFigureOut">
              <a:rPr lang="en-AU" smtClean="0"/>
              <a:t>4/03/2024</a:t>
            </a:fld>
            <a:endParaRPr lang="en-AU"/>
          </a:p>
        </p:txBody>
      </p:sp>
      <p:sp>
        <p:nvSpPr>
          <p:cNvPr id="5" name="Footer Placeholder 4">
            <a:extLst>
              <a:ext uri="{FF2B5EF4-FFF2-40B4-BE49-F238E27FC236}">
                <a16:creationId xmlns:a16="http://schemas.microsoft.com/office/drawing/2014/main" id="{153087FE-2A89-6255-BBB7-25CD370233A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AD886EE-CD7D-9EE4-6AC5-52DAEA15DA86}"/>
              </a:ext>
            </a:extLst>
          </p:cNvPr>
          <p:cNvSpPr>
            <a:spLocks noGrp="1"/>
          </p:cNvSpPr>
          <p:nvPr>
            <p:ph type="sldNum" sz="quarter" idx="12"/>
          </p:nvPr>
        </p:nvSpPr>
        <p:spPr/>
        <p:txBody>
          <a:bodyPr/>
          <a:lstStyle/>
          <a:p>
            <a:fld id="{BC6AF80B-6D48-48D9-A990-93037936B6A5}" type="slidenum">
              <a:rPr lang="en-AU" smtClean="0"/>
              <a:t>‹#›</a:t>
            </a:fld>
            <a:endParaRPr lang="en-AU"/>
          </a:p>
        </p:txBody>
      </p:sp>
    </p:spTree>
    <p:extLst>
      <p:ext uri="{BB962C8B-B14F-4D97-AF65-F5344CB8AC3E}">
        <p14:creationId xmlns:p14="http://schemas.microsoft.com/office/powerpoint/2010/main" val="3050180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067EF-6BB1-74C4-44B7-7805FB7C760A}"/>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65880A7-C58A-B636-6956-32A129183C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06E14A7-9B82-94BE-6F17-7225A2CF97DA}"/>
              </a:ext>
            </a:extLst>
          </p:cNvPr>
          <p:cNvSpPr>
            <a:spLocks noGrp="1"/>
          </p:cNvSpPr>
          <p:nvPr>
            <p:ph type="dt" sz="half" idx="10"/>
          </p:nvPr>
        </p:nvSpPr>
        <p:spPr/>
        <p:txBody>
          <a:bodyPr/>
          <a:lstStyle/>
          <a:p>
            <a:fld id="{23959328-4A4F-4662-A4C1-77A92A54C983}" type="datetimeFigureOut">
              <a:rPr lang="en-AU" smtClean="0"/>
              <a:t>4/03/2024</a:t>
            </a:fld>
            <a:endParaRPr lang="en-AU"/>
          </a:p>
        </p:txBody>
      </p:sp>
      <p:sp>
        <p:nvSpPr>
          <p:cNvPr id="5" name="Footer Placeholder 4">
            <a:extLst>
              <a:ext uri="{FF2B5EF4-FFF2-40B4-BE49-F238E27FC236}">
                <a16:creationId xmlns:a16="http://schemas.microsoft.com/office/drawing/2014/main" id="{94986B5E-0AC1-C938-501B-3DE9349B0E5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88C05CE-AB94-91AD-F5A6-E3B62D560B27}"/>
              </a:ext>
            </a:extLst>
          </p:cNvPr>
          <p:cNvSpPr>
            <a:spLocks noGrp="1"/>
          </p:cNvSpPr>
          <p:nvPr>
            <p:ph type="sldNum" sz="quarter" idx="12"/>
          </p:nvPr>
        </p:nvSpPr>
        <p:spPr/>
        <p:txBody>
          <a:bodyPr/>
          <a:lstStyle/>
          <a:p>
            <a:fld id="{BC6AF80B-6D48-48D9-A990-93037936B6A5}" type="slidenum">
              <a:rPr lang="en-AU" smtClean="0"/>
              <a:t>‹#›</a:t>
            </a:fld>
            <a:endParaRPr lang="en-AU"/>
          </a:p>
        </p:txBody>
      </p:sp>
    </p:spTree>
    <p:extLst>
      <p:ext uri="{BB962C8B-B14F-4D97-AF65-F5344CB8AC3E}">
        <p14:creationId xmlns:p14="http://schemas.microsoft.com/office/powerpoint/2010/main" val="3745379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B5C06E-A897-7A51-E0E6-DF1AB12A14F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B6598A8-40A7-57C7-8EA1-12154C12AE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0379A2D-7A57-C8D6-25A3-6F8E6D8ADE47}"/>
              </a:ext>
            </a:extLst>
          </p:cNvPr>
          <p:cNvSpPr>
            <a:spLocks noGrp="1"/>
          </p:cNvSpPr>
          <p:nvPr>
            <p:ph type="dt" sz="half" idx="10"/>
          </p:nvPr>
        </p:nvSpPr>
        <p:spPr/>
        <p:txBody>
          <a:bodyPr/>
          <a:lstStyle/>
          <a:p>
            <a:fld id="{23959328-4A4F-4662-A4C1-77A92A54C983}" type="datetimeFigureOut">
              <a:rPr lang="en-AU" smtClean="0"/>
              <a:t>4/03/2024</a:t>
            </a:fld>
            <a:endParaRPr lang="en-AU"/>
          </a:p>
        </p:txBody>
      </p:sp>
      <p:sp>
        <p:nvSpPr>
          <p:cNvPr id="5" name="Footer Placeholder 4">
            <a:extLst>
              <a:ext uri="{FF2B5EF4-FFF2-40B4-BE49-F238E27FC236}">
                <a16:creationId xmlns:a16="http://schemas.microsoft.com/office/drawing/2014/main" id="{EE9F879A-AF4D-3654-A09C-06E4A133576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5E76DF9-BB89-E899-8054-4E96C7992781}"/>
              </a:ext>
            </a:extLst>
          </p:cNvPr>
          <p:cNvSpPr>
            <a:spLocks noGrp="1"/>
          </p:cNvSpPr>
          <p:nvPr>
            <p:ph type="sldNum" sz="quarter" idx="12"/>
          </p:nvPr>
        </p:nvSpPr>
        <p:spPr/>
        <p:txBody>
          <a:bodyPr/>
          <a:lstStyle/>
          <a:p>
            <a:fld id="{BC6AF80B-6D48-48D9-A990-93037936B6A5}" type="slidenum">
              <a:rPr lang="en-AU" smtClean="0"/>
              <a:t>‹#›</a:t>
            </a:fld>
            <a:endParaRPr lang="en-AU"/>
          </a:p>
        </p:txBody>
      </p:sp>
    </p:spTree>
    <p:extLst>
      <p:ext uri="{BB962C8B-B14F-4D97-AF65-F5344CB8AC3E}">
        <p14:creationId xmlns:p14="http://schemas.microsoft.com/office/powerpoint/2010/main" val="3018939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88F6E-D6A8-13F3-6A86-DEBBBAB5C25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A121F22-EA33-8EDE-06CB-16370D8834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A86ECC3-D196-9503-49C3-8C62722B62C1}"/>
              </a:ext>
            </a:extLst>
          </p:cNvPr>
          <p:cNvSpPr>
            <a:spLocks noGrp="1"/>
          </p:cNvSpPr>
          <p:nvPr>
            <p:ph type="dt" sz="half" idx="10"/>
          </p:nvPr>
        </p:nvSpPr>
        <p:spPr/>
        <p:txBody>
          <a:bodyPr/>
          <a:lstStyle/>
          <a:p>
            <a:fld id="{23959328-4A4F-4662-A4C1-77A92A54C983}" type="datetimeFigureOut">
              <a:rPr lang="en-AU" smtClean="0"/>
              <a:t>4/03/2024</a:t>
            </a:fld>
            <a:endParaRPr lang="en-AU"/>
          </a:p>
        </p:txBody>
      </p:sp>
      <p:sp>
        <p:nvSpPr>
          <p:cNvPr id="5" name="Footer Placeholder 4">
            <a:extLst>
              <a:ext uri="{FF2B5EF4-FFF2-40B4-BE49-F238E27FC236}">
                <a16:creationId xmlns:a16="http://schemas.microsoft.com/office/drawing/2014/main" id="{ECEA209B-FC1E-2847-3072-7D5E13F8264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951DFF7-C078-4422-39A8-706B5653BF62}"/>
              </a:ext>
            </a:extLst>
          </p:cNvPr>
          <p:cNvSpPr>
            <a:spLocks noGrp="1"/>
          </p:cNvSpPr>
          <p:nvPr>
            <p:ph type="sldNum" sz="quarter" idx="12"/>
          </p:nvPr>
        </p:nvSpPr>
        <p:spPr/>
        <p:txBody>
          <a:bodyPr/>
          <a:lstStyle/>
          <a:p>
            <a:fld id="{BC6AF80B-6D48-48D9-A990-93037936B6A5}" type="slidenum">
              <a:rPr lang="en-AU" smtClean="0"/>
              <a:t>‹#›</a:t>
            </a:fld>
            <a:endParaRPr lang="en-AU"/>
          </a:p>
        </p:txBody>
      </p:sp>
    </p:spTree>
    <p:extLst>
      <p:ext uri="{BB962C8B-B14F-4D97-AF65-F5344CB8AC3E}">
        <p14:creationId xmlns:p14="http://schemas.microsoft.com/office/powerpoint/2010/main" val="1479689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B9C10-3D2F-C3B0-743E-FDCAC08F5C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04AC341F-3D8C-AB8F-407A-741D327AC0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844388-AB19-C2D0-5C35-A4EDF347B77D}"/>
              </a:ext>
            </a:extLst>
          </p:cNvPr>
          <p:cNvSpPr>
            <a:spLocks noGrp="1"/>
          </p:cNvSpPr>
          <p:nvPr>
            <p:ph type="dt" sz="half" idx="10"/>
          </p:nvPr>
        </p:nvSpPr>
        <p:spPr/>
        <p:txBody>
          <a:bodyPr/>
          <a:lstStyle/>
          <a:p>
            <a:fld id="{23959328-4A4F-4662-A4C1-77A92A54C983}" type="datetimeFigureOut">
              <a:rPr lang="en-AU" smtClean="0"/>
              <a:t>4/03/2024</a:t>
            </a:fld>
            <a:endParaRPr lang="en-AU"/>
          </a:p>
        </p:txBody>
      </p:sp>
      <p:sp>
        <p:nvSpPr>
          <p:cNvPr id="5" name="Footer Placeholder 4">
            <a:extLst>
              <a:ext uri="{FF2B5EF4-FFF2-40B4-BE49-F238E27FC236}">
                <a16:creationId xmlns:a16="http://schemas.microsoft.com/office/drawing/2014/main" id="{D910AE17-6280-A52C-B0AD-C16E3C0ECA5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FBE9215-EF0E-1A35-FA27-24227D31ADB8}"/>
              </a:ext>
            </a:extLst>
          </p:cNvPr>
          <p:cNvSpPr>
            <a:spLocks noGrp="1"/>
          </p:cNvSpPr>
          <p:nvPr>
            <p:ph type="sldNum" sz="quarter" idx="12"/>
          </p:nvPr>
        </p:nvSpPr>
        <p:spPr/>
        <p:txBody>
          <a:bodyPr/>
          <a:lstStyle/>
          <a:p>
            <a:fld id="{BC6AF80B-6D48-48D9-A990-93037936B6A5}" type="slidenum">
              <a:rPr lang="en-AU" smtClean="0"/>
              <a:t>‹#›</a:t>
            </a:fld>
            <a:endParaRPr lang="en-AU"/>
          </a:p>
        </p:txBody>
      </p:sp>
    </p:spTree>
    <p:extLst>
      <p:ext uri="{BB962C8B-B14F-4D97-AF65-F5344CB8AC3E}">
        <p14:creationId xmlns:p14="http://schemas.microsoft.com/office/powerpoint/2010/main" val="554009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143DB-AE37-B721-4B77-5FEF49B4ED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A233593-7B27-A446-9856-AB2EE01E81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7FF371D6-6B21-6967-71B4-99F5F96D58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6A7E8C5F-5D35-6A0F-8A9D-6D0FC1A6949A}"/>
              </a:ext>
            </a:extLst>
          </p:cNvPr>
          <p:cNvSpPr>
            <a:spLocks noGrp="1"/>
          </p:cNvSpPr>
          <p:nvPr>
            <p:ph type="dt" sz="half" idx="10"/>
          </p:nvPr>
        </p:nvSpPr>
        <p:spPr/>
        <p:txBody>
          <a:bodyPr/>
          <a:lstStyle/>
          <a:p>
            <a:fld id="{23959328-4A4F-4662-A4C1-77A92A54C983}" type="datetimeFigureOut">
              <a:rPr lang="en-AU" smtClean="0"/>
              <a:t>4/03/2024</a:t>
            </a:fld>
            <a:endParaRPr lang="en-AU"/>
          </a:p>
        </p:txBody>
      </p:sp>
      <p:sp>
        <p:nvSpPr>
          <p:cNvPr id="6" name="Footer Placeholder 5">
            <a:extLst>
              <a:ext uri="{FF2B5EF4-FFF2-40B4-BE49-F238E27FC236}">
                <a16:creationId xmlns:a16="http://schemas.microsoft.com/office/drawing/2014/main" id="{7EC4EE5D-8EDC-10CD-760A-A32B460E4AC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C6F2BAF-424B-FF35-C258-93FBB4D85D08}"/>
              </a:ext>
            </a:extLst>
          </p:cNvPr>
          <p:cNvSpPr>
            <a:spLocks noGrp="1"/>
          </p:cNvSpPr>
          <p:nvPr>
            <p:ph type="sldNum" sz="quarter" idx="12"/>
          </p:nvPr>
        </p:nvSpPr>
        <p:spPr/>
        <p:txBody>
          <a:bodyPr/>
          <a:lstStyle/>
          <a:p>
            <a:fld id="{BC6AF80B-6D48-48D9-A990-93037936B6A5}" type="slidenum">
              <a:rPr lang="en-AU" smtClean="0"/>
              <a:t>‹#›</a:t>
            </a:fld>
            <a:endParaRPr lang="en-AU"/>
          </a:p>
        </p:txBody>
      </p:sp>
    </p:spTree>
    <p:extLst>
      <p:ext uri="{BB962C8B-B14F-4D97-AF65-F5344CB8AC3E}">
        <p14:creationId xmlns:p14="http://schemas.microsoft.com/office/powerpoint/2010/main" val="3562180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DDC4C-7185-6D15-E9B4-F7A73EF83F15}"/>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4AFC2DB-EE57-B911-590E-423DB456B3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47CFA0-E54E-81BE-79AD-0FD90E4410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81EB164D-08ED-7909-8728-0FB0E113A9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B5FB80-7C8F-68E8-DBDE-797A51F266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D58FA9BF-23C0-F9AE-8147-58564D88146F}"/>
              </a:ext>
            </a:extLst>
          </p:cNvPr>
          <p:cNvSpPr>
            <a:spLocks noGrp="1"/>
          </p:cNvSpPr>
          <p:nvPr>
            <p:ph type="dt" sz="half" idx="10"/>
          </p:nvPr>
        </p:nvSpPr>
        <p:spPr/>
        <p:txBody>
          <a:bodyPr/>
          <a:lstStyle/>
          <a:p>
            <a:fld id="{23959328-4A4F-4662-A4C1-77A92A54C983}" type="datetimeFigureOut">
              <a:rPr lang="en-AU" smtClean="0"/>
              <a:t>4/03/2024</a:t>
            </a:fld>
            <a:endParaRPr lang="en-AU"/>
          </a:p>
        </p:txBody>
      </p:sp>
      <p:sp>
        <p:nvSpPr>
          <p:cNvPr id="8" name="Footer Placeholder 7">
            <a:extLst>
              <a:ext uri="{FF2B5EF4-FFF2-40B4-BE49-F238E27FC236}">
                <a16:creationId xmlns:a16="http://schemas.microsoft.com/office/drawing/2014/main" id="{264831EE-3F4A-6464-D230-A27815C3D985}"/>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53F1EBDD-9D47-EBBB-9B73-AC447A7BD07A}"/>
              </a:ext>
            </a:extLst>
          </p:cNvPr>
          <p:cNvSpPr>
            <a:spLocks noGrp="1"/>
          </p:cNvSpPr>
          <p:nvPr>
            <p:ph type="sldNum" sz="quarter" idx="12"/>
          </p:nvPr>
        </p:nvSpPr>
        <p:spPr/>
        <p:txBody>
          <a:bodyPr/>
          <a:lstStyle/>
          <a:p>
            <a:fld id="{BC6AF80B-6D48-48D9-A990-93037936B6A5}" type="slidenum">
              <a:rPr lang="en-AU" smtClean="0"/>
              <a:t>‹#›</a:t>
            </a:fld>
            <a:endParaRPr lang="en-AU"/>
          </a:p>
        </p:txBody>
      </p:sp>
    </p:spTree>
    <p:extLst>
      <p:ext uri="{BB962C8B-B14F-4D97-AF65-F5344CB8AC3E}">
        <p14:creationId xmlns:p14="http://schemas.microsoft.com/office/powerpoint/2010/main" val="905506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6B373-3C81-3223-2FDB-24181F08E887}"/>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449FEEA2-6441-7AAF-EC08-B13A36DA02DB}"/>
              </a:ext>
            </a:extLst>
          </p:cNvPr>
          <p:cNvSpPr>
            <a:spLocks noGrp="1"/>
          </p:cNvSpPr>
          <p:nvPr>
            <p:ph type="dt" sz="half" idx="10"/>
          </p:nvPr>
        </p:nvSpPr>
        <p:spPr/>
        <p:txBody>
          <a:bodyPr/>
          <a:lstStyle/>
          <a:p>
            <a:fld id="{23959328-4A4F-4662-A4C1-77A92A54C983}" type="datetimeFigureOut">
              <a:rPr lang="en-AU" smtClean="0"/>
              <a:t>4/03/2024</a:t>
            </a:fld>
            <a:endParaRPr lang="en-AU"/>
          </a:p>
        </p:txBody>
      </p:sp>
      <p:sp>
        <p:nvSpPr>
          <p:cNvPr id="4" name="Footer Placeholder 3">
            <a:extLst>
              <a:ext uri="{FF2B5EF4-FFF2-40B4-BE49-F238E27FC236}">
                <a16:creationId xmlns:a16="http://schemas.microsoft.com/office/drawing/2014/main" id="{F2E82D96-3C93-171D-E836-539FDD38324A}"/>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39B1CF90-816F-174C-FE61-E664B0A6704A}"/>
              </a:ext>
            </a:extLst>
          </p:cNvPr>
          <p:cNvSpPr>
            <a:spLocks noGrp="1"/>
          </p:cNvSpPr>
          <p:nvPr>
            <p:ph type="sldNum" sz="quarter" idx="12"/>
          </p:nvPr>
        </p:nvSpPr>
        <p:spPr/>
        <p:txBody>
          <a:bodyPr/>
          <a:lstStyle/>
          <a:p>
            <a:fld id="{BC6AF80B-6D48-48D9-A990-93037936B6A5}" type="slidenum">
              <a:rPr lang="en-AU" smtClean="0"/>
              <a:t>‹#›</a:t>
            </a:fld>
            <a:endParaRPr lang="en-AU"/>
          </a:p>
        </p:txBody>
      </p:sp>
    </p:spTree>
    <p:extLst>
      <p:ext uri="{BB962C8B-B14F-4D97-AF65-F5344CB8AC3E}">
        <p14:creationId xmlns:p14="http://schemas.microsoft.com/office/powerpoint/2010/main" val="3236556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116AF4-1870-FEE1-1E01-63F2D9E8D899}"/>
              </a:ext>
            </a:extLst>
          </p:cNvPr>
          <p:cNvSpPr>
            <a:spLocks noGrp="1"/>
          </p:cNvSpPr>
          <p:nvPr>
            <p:ph type="dt" sz="half" idx="10"/>
          </p:nvPr>
        </p:nvSpPr>
        <p:spPr/>
        <p:txBody>
          <a:bodyPr/>
          <a:lstStyle/>
          <a:p>
            <a:fld id="{23959328-4A4F-4662-A4C1-77A92A54C983}" type="datetimeFigureOut">
              <a:rPr lang="en-AU" smtClean="0"/>
              <a:t>4/03/2024</a:t>
            </a:fld>
            <a:endParaRPr lang="en-AU"/>
          </a:p>
        </p:txBody>
      </p:sp>
      <p:sp>
        <p:nvSpPr>
          <p:cNvPr id="3" name="Footer Placeholder 2">
            <a:extLst>
              <a:ext uri="{FF2B5EF4-FFF2-40B4-BE49-F238E27FC236}">
                <a16:creationId xmlns:a16="http://schemas.microsoft.com/office/drawing/2014/main" id="{F69CF310-68A9-53FD-92FE-9862BAF0B2BE}"/>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1653A464-2095-89CE-5617-0CD06BE9E6A3}"/>
              </a:ext>
            </a:extLst>
          </p:cNvPr>
          <p:cNvSpPr>
            <a:spLocks noGrp="1"/>
          </p:cNvSpPr>
          <p:nvPr>
            <p:ph type="sldNum" sz="quarter" idx="12"/>
          </p:nvPr>
        </p:nvSpPr>
        <p:spPr/>
        <p:txBody>
          <a:bodyPr/>
          <a:lstStyle/>
          <a:p>
            <a:fld id="{BC6AF80B-6D48-48D9-A990-93037936B6A5}" type="slidenum">
              <a:rPr lang="en-AU" smtClean="0"/>
              <a:t>‹#›</a:t>
            </a:fld>
            <a:endParaRPr lang="en-AU"/>
          </a:p>
        </p:txBody>
      </p:sp>
    </p:spTree>
    <p:extLst>
      <p:ext uri="{BB962C8B-B14F-4D97-AF65-F5344CB8AC3E}">
        <p14:creationId xmlns:p14="http://schemas.microsoft.com/office/powerpoint/2010/main" val="3743641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E6819-64D3-7EC3-CF97-542EC0025A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83D3D964-37D8-7BFB-2379-492B72B679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B297E479-10C4-32AE-F695-DB11C74431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28AE4D-A243-900D-B3C2-76597E992CC3}"/>
              </a:ext>
            </a:extLst>
          </p:cNvPr>
          <p:cNvSpPr>
            <a:spLocks noGrp="1"/>
          </p:cNvSpPr>
          <p:nvPr>
            <p:ph type="dt" sz="half" idx="10"/>
          </p:nvPr>
        </p:nvSpPr>
        <p:spPr/>
        <p:txBody>
          <a:bodyPr/>
          <a:lstStyle/>
          <a:p>
            <a:fld id="{23959328-4A4F-4662-A4C1-77A92A54C983}" type="datetimeFigureOut">
              <a:rPr lang="en-AU" smtClean="0"/>
              <a:t>4/03/2024</a:t>
            </a:fld>
            <a:endParaRPr lang="en-AU"/>
          </a:p>
        </p:txBody>
      </p:sp>
      <p:sp>
        <p:nvSpPr>
          <p:cNvPr id="6" name="Footer Placeholder 5">
            <a:extLst>
              <a:ext uri="{FF2B5EF4-FFF2-40B4-BE49-F238E27FC236}">
                <a16:creationId xmlns:a16="http://schemas.microsoft.com/office/drawing/2014/main" id="{1189CE47-D8D1-C7D4-0DE9-C3E8BB7FDA2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AA42995-9488-D9BE-6148-4851E20B63E8}"/>
              </a:ext>
            </a:extLst>
          </p:cNvPr>
          <p:cNvSpPr>
            <a:spLocks noGrp="1"/>
          </p:cNvSpPr>
          <p:nvPr>
            <p:ph type="sldNum" sz="quarter" idx="12"/>
          </p:nvPr>
        </p:nvSpPr>
        <p:spPr/>
        <p:txBody>
          <a:bodyPr/>
          <a:lstStyle/>
          <a:p>
            <a:fld id="{BC6AF80B-6D48-48D9-A990-93037936B6A5}" type="slidenum">
              <a:rPr lang="en-AU" smtClean="0"/>
              <a:t>‹#›</a:t>
            </a:fld>
            <a:endParaRPr lang="en-AU"/>
          </a:p>
        </p:txBody>
      </p:sp>
    </p:spTree>
    <p:extLst>
      <p:ext uri="{BB962C8B-B14F-4D97-AF65-F5344CB8AC3E}">
        <p14:creationId xmlns:p14="http://schemas.microsoft.com/office/powerpoint/2010/main" val="1092376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A5A50-7A7F-B1C0-33AE-59CAC0C107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426BA12C-4B19-1426-BB95-D26BAC65E0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32AC4D83-B6C1-C37C-6371-E2549F8DCC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EC45E6-CBEA-8C0E-B373-91C7ECD247E7}"/>
              </a:ext>
            </a:extLst>
          </p:cNvPr>
          <p:cNvSpPr>
            <a:spLocks noGrp="1"/>
          </p:cNvSpPr>
          <p:nvPr>
            <p:ph type="dt" sz="half" idx="10"/>
          </p:nvPr>
        </p:nvSpPr>
        <p:spPr/>
        <p:txBody>
          <a:bodyPr/>
          <a:lstStyle/>
          <a:p>
            <a:fld id="{23959328-4A4F-4662-A4C1-77A92A54C983}" type="datetimeFigureOut">
              <a:rPr lang="en-AU" smtClean="0"/>
              <a:t>4/03/2024</a:t>
            </a:fld>
            <a:endParaRPr lang="en-AU"/>
          </a:p>
        </p:txBody>
      </p:sp>
      <p:sp>
        <p:nvSpPr>
          <p:cNvPr id="6" name="Footer Placeholder 5">
            <a:extLst>
              <a:ext uri="{FF2B5EF4-FFF2-40B4-BE49-F238E27FC236}">
                <a16:creationId xmlns:a16="http://schemas.microsoft.com/office/drawing/2014/main" id="{DFADBC8C-5420-B527-462D-A2D1FC1B3ED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697B899-71FB-660B-C637-9DDB2C613396}"/>
              </a:ext>
            </a:extLst>
          </p:cNvPr>
          <p:cNvSpPr>
            <a:spLocks noGrp="1"/>
          </p:cNvSpPr>
          <p:nvPr>
            <p:ph type="sldNum" sz="quarter" idx="12"/>
          </p:nvPr>
        </p:nvSpPr>
        <p:spPr/>
        <p:txBody>
          <a:bodyPr/>
          <a:lstStyle/>
          <a:p>
            <a:fld id="{BC6AF80B-6D48-48D9-A990-93037936B6A5}" type="slidenum">
              <a:rPr lang="en-AU" smtClean="0"/>
              <a:t>‹#›</a:t>
            </a:fld>
            <a:endParaRPr lang="en-AU"/>
          </a:p>
        </p:txBody>
      </p:sp>
    </p:spTree>
    <p:extLst>
      <p:ext uri="{BB962C8B-B14F-4D97-AF65-F5344CB8AC3E}">
        <p14:creationId xmlns:p14="http://schemas.microsoft.com/office/powerpoint/2010/main" val="3177601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2E22F2-ADBA-37DD-0F0A-C2F57EA90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DBF567B-2FC5-496A-220A-9DF4A0AD4E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40EB3BC-0AC7-5014-71F5-C07E406CAC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959328-4A4F-4662-A4C1-77A92A54C983}" type="datetimeFigureOut">
              <a:rPr lang="en-AU" smtClean="0"/>
              <a:t>4/03/2024</a:t>
            </a:fld>
            <a:endParaRPr lang="en-AU"/>
          </a:p>
        </p:txBody>
      </p:sp>
      <p:sp>
        <p:nvSpPr>
          <p:cNvPr id="5" name="Footer Placeholder 4">
            <a:extLst>
              <a:ext uri="{FF2B5EF4-FFF2-40B4-BE49-F238E27FC236}">
                <a16:creationId xmlns:a16="http://schemas.microsoft.com/office/drawing/2014/main" id="{2BC4ACB7-C0FB-2C99-3293-DC30D0A059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D5810B53-BD40-6BF7-8F38-B18FFD7538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6AF80B-6D48-48D9-A990-93037936B6A5}" type="slidenum">
              <a:rPr lang="en-AU" smtClean="0"/>
              <a:t>‹#›</a:t>
            </a:fld>
            <a:endParaRPr lang="en-AU"/>
          </a:p>
        </p:txBody>
      </p:sp>
    </p:spTree>
    <p:extLst>
      <p:ext uri="{BB962C8B-B14F-4D97-AF65-F5344CB8AC3E}">
        <p14:creationId xmlns:p14="http://schemas.microsoft.com/office/powerpoint/2010/main" val="3605549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8D21C0-B7F4-90ED-2C27-B4CFBD7514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05"/>
            <a:ext cx="12192000" cy="6850190"/>
          </a:xfrm>
          <a:prstGeom prst="rect">
            <a:avLst/>
          </a:prstGeom>
        </p:spPr>
      </p:pic>
      <p:pic>
        <p:nvPicPr>
          <p:cNvPr id="1026" name="Picture 2">
            <a:extLst>
              <a:ext uri="{FF2B5EF4-FFF2-40B4-BE49-F238E27FC236}">
                <a16:creationId xmlns:a16="http://schemas.microsoft.com/office/drawing/2014/main" id="{8873ACE9-6029-97BB-4C6F-73E93D1EFE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527" y="217814"/>
            <a:ext cx="5079499" cy="165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1">
            <a:extLst>
              <a:ext uri="{FF2B5EF4-FFF2-40B4-BE49-F238E27FC236}">
                <a16:creationId xmlns:a16="http://schemas.microsoft.com/office/drawing/2014/main" id="{081EB24A-F132-ADDF-87A9-B31CAFE34C21}"/>
              </a:ext>
            </a:extLst>
          </p:cNvPr>
          <p:cNvSpPr/>
          <p:nvPr/>
        </p:nvSpPr>
        <p:spPr>
          <a:xfrm>
            <a:off x="-466194" y="1873576"/>
            <a:ext cx="6237820" cy="523220"/>
          </a:xfrm>
          <a:prstGeom prst="rect">
            <a:avLst/>
          </a:prstGeom>
          <a:noFill/>
          <a:ln>
            <a:noFill/>
          </a:ln>
        </p:spPr>
        <p:txBody>
          <a:bodyPr wrap="square" lIns="91440" tIns="45720" rIns="91440" bIns="45720">
            <a:spAutoFit/>
          </a:bodyPr>
          <a:lstStyle/>
          <a:p>
            <a:pPr algn="ctr"/>
            <a:r>
              <a:rPr lang="en-US" sz="2800" b="1" cap="none" spc="0" dirty="0">
                <a:ln w="0">
                  <a:noFill/>
                </a:ln>
                <a:solidFill>
                  <a:schemeClr val="tx2"/>
                </a:solidFill>
                <a:effectLst>
                  <a:outerShdw blurRad="38100" dist="25400" dir="5400000" algn="ctr" rotWithShape="0">
                    <a:srgbClr val="6E747A">
                      <a:alpha val="43000"/>
                    </a:srgbClr>
                  </a:outerShdw>
                </a:effectLst>
                <a:latin typeface="Candara Light" panose="020E0502030303020204" pitchFamily="34" charset="0"/>
              </a:rPr>
              <a:t>2023 Function &amp; Event Packages</a:t>
            </a:r>
          </a:p>
        </p:txBody>
      </p:sp>
    </p:spTree>
    <p:extLst>
      <p:ext uri="{BB962C8B-B14F-4D97-AF65-F5344CB8AC3E}">
        <p14:creationId xmlns:p14="http://schemas.microsoft.com/office/powerpoint/2010/main" val="348861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B65386-6F20-A70C-ED55-1A2270D138CE}"/>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8F88E13F-C344-A913-043B-B2FF07273F03}"/>
              </a:ext>
            </a:extLst>
          </p:cNvPr>
          <p:cNvSpPr>
            <a:spLocks noGrp="1"/>
          </p:cNvSpPr>
          <p:nvPr>
            <p:ph type="subTitle" idx="1"/>
          </p:nvPr>
        </p:nvSpPr>
        <p:spPr>
          <a:xfrm>
            <a:off x="1277922" y="2863958"/>
            <a:ext cx="9636153" cy="3231374"/>
          </a:xfrm>
        </p:spPr>
        <p:txBody>
          <a:bodyPr>
            <a:normAutofit/>
          </a:bodyPr>
          <a:lstStyle/>
          <a:p>
            <a:pPr>
              <a:lnSpc>
                <a:spcPct val="150000"/>
              </a:lnSpc>
            </a:pPr>
            <a:r>
              <a:rPr lang="en-US" sz="1400" b="1" dirty="0">
                <a:solidFill>
                  <a:schemeClr val="tx2"/>
                </a:solidFill>
                <a:latin typeface="Candara Light" panose="020E0502030303020204" pitchFamily="34" charset="0"/>
                <a:ea typeface="ヒラギノ角ゴ Pro W3"/>
                <a:cs typeface="Times New Roman" panose="02020603050405020304" pitchFamily="18" charset="0"/>
              </a:rPr>
              <a:t>Cape York Peninsula Lodge is a destination you will never forget. With its stunning scenery and natural environments, fascinating history and enduring Indigenous cultures, exploring the wilderness of Cape York Peninsula is a life enhancing experience.</a:t>
            </a:r>
            <a:endParaRPr lang="en-AU" sz="1400" b="1" dirty="0">
              <a:solidFill>
                <a:schemeClr val="tx2"/>
              </a:solidFill>
              <a:latin typeface="Candara Light" panose="020E0502030303020204" pitchFamily="34" charset="0"/>
              <a:ea typeface="ヒラギノ角ゴ Pro W3"/>
              <a:cs typeface="Times New Roman" panose="02020603050405020304" pitchFamily="18" charset="0"/>
            </a:endParaRPr>
          </a:p>
          <a:p>
            <a:pPr>
              <a:lnSpc>
                <a:spcPct val="150000"/>
              </a:lnSpc>
            </a:pPr>
            <a:r>
              <a:rPr lang="en-US" sz="1400" b="1" dirty="0">
                <a:solidFill>
                  <a:schemeClr val="tx2"/>
                </a:solidFill>
                <a:latin typeface="Candara Light" panose="020E0502030303020204" pitchFamily="34" charset="0"/>
                <a:ea typeface="ヒラギノ角ゴ Pro W3"/>
                <a:cs typeface="Times New Roman" panose="02020603050405020304" pitchFamily="18" charset="0"/>
              </a:rPr>
              <a:t>The Lodge is the perfect choice for your next event, with our equipped boardroom that can cater to a business meeting or seamlessly expand out into the restaurant to comfortably cater up to 130 people. The restaurant sprawls out onto our undercover deck that overlooks the pool area and stage with lawn space for events.</a:t>
            </a:r>
            <a:endParaRPr lang="en-AU" sz="1400" b="1" dirty="0">
              <a:solidFill>
                <a:schemeClr val="tx2"/>
              </a:solidFill>
              <a:latin typeface="Candara Light" panose="020E0502030303020204" pitchFamily="34" charset="0"/>
              <a:ea typeface="ヒラギノ角ゴ Pro W3"/>
              <a:cs typeface="Times New Roman" panose="02020603050405020304" pitchFamily="18" charset="0"/>
            </a:endParaRPr>
          </a:p>
          <a:p>
            <a:endParaRPr lang="en-AU" sz="1400" dirty="0"/>
          </a:p>
        </p:txBody>
      </p:sp>
      <p:pic>
        <p:nvPicPr>
          <p:cNvPr id="3074" name="Picture 2">
            <a:extLst>
              <a:ext uri="{FF2B5EF4-FFF2-40B4-BE49-F238E27FC236}">
                <a16:creationId xmlns:a16="http://schemas.microsoft.com/office/drawing/2014/main" id="{1A993C5A-9DDB-9800-621D-23FC5ECE11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628" y="392849"/>
            <a:ext cx="3233738" cy="105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3">
            <a:extLst>
              <a:ext uri="{FF2B5EF4-FFF2-40B4-BE49-F238E27FC236}">
                <a16:creationId xmlns:a16="http://schemas.microsoft.com/office/drawing/2014/main" id="{74514D0F-64D4-BFF8-3A0B-193ED0B826AC}"/>
              </a:ext>
            </a:extLst>
          </p:cNvPr>
          <p:cNvSpPr/>
          <p:nvPr/>
        </p:nvSpPr>
        <p:spPr>
          <a:xfrm>
            <a:off x="2977089" y="2169950"/>
            <a:ext cx="6237820" cy="523220"/>
          </a:xfrm>
          <a:prstGeom prst="rect">
            <a:avLst/>
          </a:prstGeom>
          <a:noFill/>
          <a:ln>
            <a:noFill/>
          </a:ln>
        </p:spPr>
        <p:txBody>
          <a:bodyPr wrap="square" lIns="91440" tIns="45720" rIns="91440" bIns="45720">
            <a:spAutoFit/>
          </a:bodyPr>
          <a:lstStyle/>
          <a:p>
            <a:pPr algn="ctr"/>
            <a:r>
              <a:rPr lang="en-US" sz="2800" b="1" cap="none" spc="0" dirty="0">
                <a:ln w="0">
                  <a:noFill/>
                </a:ln>
                <a:solidFill>
                  <a:schemeClr val="tx2"/>
                </a:solidFill>
                <a:effectLst>
                  <a:outerShdw blurRad="38100" dist="25400" dir="5400000" algn="ctr" rotWithShape="0">
                    <a:srgbClr val="6E747A">
                      <a:alpha val="43000"/>
                    </a:srgbClr>
                  </a:outerShdw>
                </a:effectLst>
                <a:latin typeface="Candara Light" panose="020E0502030303020204" pitchFamily="34" charset="0"/>
              </a:rPr>
              <a:t>Welcome to the Top of Australia</a:t>
            </a:r>
          </a:p>
        </p:txBody>
      </p:sp>
    </p:spTree>
    <p:extLst>
      <p:ext uri="{BB962C8B-B14F-4D97-AF65-F5344CB8AC3E}">
        <p14:creationId xmlns:p14="http://schemas.microsoft.com/office/powerpoint/2010/main" val="3651470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319CC75-9C48-2397-5D41-F85655ABF552}"/>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8389"/>
            <a:ext cx="12192000" cy="6858000"/>
          </a:xfrm>
          <a:prstGeom prst="rect">
            <a:avLst/>
          </a:prstGeom>
        </p:spPr>
      </p:pic>
      <p:pic>
        <p:nvPicPr>
          <p:cNvPr id="5" name="Picture 2">
            <a:extLst>
              <a:ext uri="{FF2B5EF4-FFF2-40B4-BE49-F238E27FC236}">
                <a16:creationId xmlns:a16="http://schemas.microsoft.com/office/drawing/2014/main" id="{1F8C5C57-1308-820D-7E88-2541008BE7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628" y="392849"/>
            <a:ext cx="3233738" cy="105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7" name="Group 16">
            <a:extLst>
              <a:ext uri="{FF2B5EF4-FFF2-40B4-BE49-F238E27FC236}">
                <a16:creationId xmlns:a16="http://schemas.microsoft.com/office/drawing/2014/main" id="{BA5899DE-B9B7-6E6E-0609-DDABF8963091}"/>
              </a:ext>
            </a:extLst>
          </p:cNvPr>
          <p:cNvGrpSpPr/>
          <p:nvPr/>
        </p:nvGrpSpPr>
        <p:grpSpPr>
          <a:xfrm>
            <a:off x="1925628" y="1775821"/>
            <a:ext cx="3114443" cy="2353436"/>
            <a:chOff x="358599" y="2000125"/>
            <a:chExt cx="3114443" cy="2353436"/>
          </a:xfrm>
        </p:grpSpPr>
        <p:sp>
          <p:nvSpPr>
            <p:cNvPr id="8" name="Rectangle 7">
              <a:extLst>
                <a:ext uri="{FF2B5EF4-FFF2-40B4-BE49-F238E27FC236}">
                  <a16:creationId xmlns:a16="http://schemas.microsoft.com/office/drawing/2014/main" id="{3B74A808-C5F8-CAE7-BF81-A65CA5D84002}"/>
                </a:ext>
              </a:extLst>
            </p:cNvPr>
            <p:cNvSpPr/>
            <p:nvPr/>
          </p:nvSpPr>
          <p:spPr>
            <a:xfrm>
              <a:off x="652213" y="2000125"/>
              <a:ext cx="2191654" cy="523220"/>
            </a:xfrm>
            <a:prstGeom prst="rect">
              <a:avLst/>
            </a:prstGeom>
            <a:noFill/>
            <a:ln>
              <a:noFill/>
            </a:ln>
          </p:spPr>
          <p:txBody>
            <a:bodyPr wrap="square" lIns="91440" tIns="45720" rIns="91440" bIns="45720">
              <a:spAutoFit/>
            </a:bodyPr>
            <a:lstStyle/>
            <a:p>
              <a:pPr algn="ctr"/>
              <a:r>
                <a:rPr lang="en-US" sz="2800" b="1" cap="none" spc="0" dirty="0">
                  <a:ln w="0">
                    <a:noFill/>
                  </a:ln>
                  <a:solidFill>
                    <a:schemeClr val="tx2"/>
                  </a:solidFill>
                  <a:effectLst>
                    <a:outerShdw blurRad="38100" dist="25400" dir="5400000" algn="ctr" rotWithShape="0">
                      <a:srgbClr val="6E747A">
                        <a:alpha val="43000"/>
                      </a:srgbClr>
                    </a:outerShdw>
                  </a:effectLst>
                  <a:latin typeface="Candara Light" panose="020E0502030303020204" pitchFamily="34" charset="0"/>
                </a:rPr>
                <a:t>Location</a:t>
              </a:r>
            </a:p>
          </p:txBody>
        </p:sp>
        <p:sp>
          <p:nvSpPr>
            <p:cNvPr id="9" name="TextBox 8">
              <a:extLst>
                <a:ext uri="{FF2B5EF4-FFF2-40B4-BE49-F238E27FC236}">
                  <a16:creationId xmlns:a16="http://schemas.microsoft.com/office/drawing/2014/main" id="{8DE03297-F8D8-F329-85C1-7490C9917376}"/>
                </a:ext>
              </a:extLst>
            </p:cNvPr>
            <p:cNvSpPr txBox="1"/>
            <p:nvPr/>
          </p:nvSpPr>
          <p:spPr>
            <a:xfrm>
              <a:off x="358599" y="2537679"/>
              <a:ext cx="3114443" cy="1815882"/>
            </a:xfrm>
            <a:prstGeom prst="rect">
              <a:avLst/>
            </a:prstGeom>
            <a:noFill/>
          </p:spPr>
          <p:txBody>
            <a:bodyPr wrap="square" rtlCol="0">
              <a:spAutoFit/>
            </a:bodyPr>
            <a:lstStyle/>
            <a:p>
              <a:r>
                <a:rPr lang="en-AU" sz="1400" b="1" dirty="0">
                  <a:solidFill>
                    <a:schemeClr val="tx2"/>
                  </a:solidFill>
                  <a:latin typeface="Candara Light" panose="020E0502030303020204" pitchFamily="34" charset="0"/>
                </a:rPr>
                <a:t>Situated at the Top of Australia in Cape York, our Resort is set in the middle of one of the local communities Bamaga. It is only a 10min drive to the beachfront and 10min from our local airport. </a:t>
              </a:r>
            </a:p>
            <a:p>
              <a:endParaRPr lang="it-IT" sz="1400" b="1" i="0" dirty="0">
                <a:solidFill>
                  <a:schemeClr val="tx2"/>
                </a:solidFill>
                <a:effectLst/>
                <a:latin typeface="Candara Light" panose="020E0502030303020204" pitchFamily="34" charset="0"/>
              </a:endParaRPr>
            </a:p>
            <a:p>
              <a:r>
                <a:rPr lang="it-IT" sz="1400" b="1" i="0" dirty="0">
                  <a:solidFill>
                    <a:schemeClr val="tx2"/>
                  </a:solidFill>
                  <a:effectLst/>
                  <a:latin typeface="Candara Light" panose="020E0502030303020204" pitchFamily="34" charset="0"/>
                </a:rPr>
                <a:t>Corner Lui &amp; Adidi Streets</a:t>
              </a:r>
              <a:br>
                <a:rPr lang="it-IT" sz="1400" b="1" dirty="0">
                  <a:solidFill>
                    <a:schemeClr val="tx2"/>
                  </a:solidFill>
                  <a:latin typeface="Candara Light" panose="020E0502030303020204" pitchFamily="34" charset="0"/>
                </a:rPr>
              </a:br>
              <a:r>
                <a:rPr lang="it-IT" sz="1400" b="1" i="0" dirty="0">
                  <a:solidFill>
                    <a:schemeClr val="tx2"/>
                  </a:solidFill>
                  <a:effectLst/>
                  <a:latin typeface="Candara Light" panose="020E0502030303020204" pitchFamily="34" charset="0"/>
                </a:rPr>
                <a:t>Bamaga, Queensland 4876</a:t>
              </a:r>
              <a:endParaRPr lang="en-AU" sz="1400" b="1" dirty="0">
                <a:solidFill>
                  <a:schemeClr val="tx2"/>
                </a:solidFill>
                <a:latin typeface="Candara Light" panose="020E0502030303020204" pitchFamily="34" charset="0"/>
              </a:endParaRPr>
            </a:p>
          </p:txBody>
        </p:sp>
      </p:grpSp>
      <p:grpSp>
        <p:nvGrpSpPr>
          <p:cNvPr id="18" name="Group 17">
            <a:extLst>
              <a:ext uri="{FF2B5EF4-FFF2-40B4-BE49-F238E27FC236}">
                <a16:creationId xmlns:a16="http://schemas.microsoft.com/office/drawing/2014/main" id="{5D502A55-434D-58E0-B3F9-F0A9A2335B2E}"/>
              </a:ext>
            </a:extLst>
          </p:cNvPr>
          <p:cNvGrpSpPr/>
          <p:nvPr/>
        </p:nvGrpSpPr>
        <p:grpSpPr>
          <a:xfrm>
            <a:off x="1925628" y="4268303"/>
            <a:ext cx="3640822" cy="1731243"/>
            <a:chOff x="5310232" y="2069374"/>
            <a:chExt cx="3640822" cy="1731243"/>
          </a:xfrm>
        </p:grpSpPr>
        <p:sp>
          <p:nvSpPr>
            <p:cNvPr id="11" name="TextBox 10">
              <a:extLst>
                <a:ext uri="{FF2B5EF4-FFF2-40B4-BE49-F238E27FC236}">
                  <a16:creationId xmlns:a16="http://schemas.microsoft.com/office/drawing/2014/main" id="{7E39CE36-E2E4-7F9C-224A-812FCAF1D667}"/>
                </a:ext>
              </a:extLst>
            </p:cNvPr>
            <p:cNvSpPr txBox="1"/>
            <p:nvPr/>
          </p:nvSpPr>
          <p:spPr>
            <a:xfrm>
              <a:off x="5310232" y="2631066"/>
              <a:ext cx="3640822" cy="1169551"/>
            </a:xfrm>
            <a:prstGeom prst="rect">
              <a:avLst/>
            </a:prstGeom>
            <a:noFill/>
          </p:spPr>
          <p:txBody>
            <a:bodyPr wrap="square" rtlCol="0">
              <a:spAutoFit/>
            </a:bodyPr>
            <a:lstStyle/>
            <a:p>
              <a:pPr marL="285750" indent="-285750">
                <a:buFont typeface="Arial" panose="020B0604020202020204" pitchFamily="34" charset="0"/>
                <a:buChar char="•"/>
              </a:pPr>
              <a:r>
                <a:rPr lang="en-AU" sz="1400" b="1" dirty="0">
                  <a:solidFill>
                    <a:schemeClr val="tx2"/>
                  </a:solidFill>
                  <a:latin typeface="Candara Light" panose="020E0502030303020204" pitchFamily="34" charset="0"/>
                </a:rPr>
                <a:t>The Top of Australia Tour (Pajinka)</a:t>
              </a:r>
            </a:p>
            <a:p>
              <a:pPr marL="285750" indent="-285750">
                <a:buFont typeface="Arial" panose="020B0604020202020204" pitchFamily="34" charset="0"/>
                <a:buChar char="•"/>
              </a:pPr>
              <a:r>
                <a:rPr lang="en-AU" sz="1400" b="1" dirty="0">
                  <a:solidFill>
                    <a:schemeClr val="tx2"/>
                  </a:solidFill>
                  <a:latin typeface="Candara Light" panose="020E0502030303020204" pitchFamily="34" charset="0"/>
                </a:rPr>
                <a:t>The Falls Tour</a:t>
              </a:r>
            </a:p>
            <a:p>
              <a:pPr marL="285750" indent="-285750">
                <a:buFont typeface="Arial" panose="020B0604020202020204" pitchFamily="34" charset="0"/>
                <a:buChar char="•"/>
              </a:pPr>
              <a:r>
                <a:rPr lang="en-AU" sz="1400" b="1" dirty="0">
                  <a:solidFill>
                    <a:schemeClr val="tx2"/>
                  </a:solidFill>
                  <a:latin typeface="Candara Light" panose="020E0502030303020204" pitchFamily="34" charset="0"/>
                </a:rPr>
                <a:t>5 local communities (Bamaga, Seisia, Injinoo, New Mapoon &amp; </a:t>
              </a:r>
              <a:r>
                <a:rPr lang="en-AU" sz="1400" b="1" dirty="0" err="1">
                  <a:solidFill>
                    <a:schemeClr val="tx2"/>
                  </a:solidFill>
                  <a:latin typeface="Candara Light" panose="020E0502030303020204" pitchFamily="34" charset="0"/>
                </a:rPr>
                <a:t>Umagico</a:t>
              </a:r>
              <a:r>
                <a:rPr lang="en-AU" sz="1400" b="1" dirty="0">
                  <a:solidFill>
                    <a:schemeClr val="tx2"/>
                  </a:solidFill>
                  <a:latin typeface="Candara Light" panose="020E0502030303020204" pitchFamily="34" charset="0"/>
                </a:rPr>
                <a:t>)</a:t>
              </a:r>
            </a:p>
            <a:p>
              <a:pPr marL="285750" indent="-285750">
                <a:buFont typeface="Arial" panose="020B0604020202020204" pitchFamily="34" charset="0"/>
                <a:buChar char="•"/>
              </a:pPr>
              <a:r>
                <a:rPr lang="en-AU" sz="1400" b="1" dirty="0">
                  <a:solidFill>
                    <a:schemeClr val="tx2"/>
                  </a:solidFill>
                  <a:latin typeface="Candara Light" panose="020E0502030303020204" pitchFamily="34" charset="0"/>
                </a:rPr>
                <a:t>Traditional Dance Group</a:t>
              </a:r>
            </a:p>
          </p:txBody>
        </p:sp>
        <p:sp>
          <p:nvSpPr>
            <p:cNvPr id="14" name="Rectangle 13">
              <a:extLst>
                <a:ext uri="{FF2B5EF4-FFF2-40B4-BE49-F238E27FC236}">
                  <a16:creationId xmlns:a16="http://schemas.microsoft.com/office/drawing/2014/main" id="{B388785E-57C3-133E-3D92-78829821A5B2}"/>
                </a:ext>
              </a:extLst>
            </p:cNvPr>
            <p:cNvSpPr/>
            <p:nvPr/>
          </p:nvSpPr>
          <p:spPr>
            <a:xfrm>
              <a:off x="5352448" y="2069374"/>
              <a:ext cx="3114443" cy="523220"/>
            </a:xfrm>
            <a:prstGeom prst="rect">
              <a:avLst/>
            </a:prstGeom>
            <a:noFill/>
            <a:ln>
              <a:noFill/>
            </a:ln>
          </p:spPr>
          <p:txBody>
            <a:bodyPr wrap="square" lIns="91440" tIns="45720" rIns="91440" bIns="45720">
              <a:spAutoFit/>
            </a:bodyPr>
            <a:lstStyle/>
            <a:p>
              <a:pPr algn="ctr"/>
              <a:r>
                <a:rPr lang="en-US" sz="2800" b="1" dirty="0">
                  <a:ln w="0">
                    <a:noFill/>
                  </a:ln>
                  <a:solidFill>
                    <a:schemeClr val="tx2"/>
                  </a:solidFill>
                  <a:effectLst>
                    <a:outerShdw blurRad="38100" dist="25400" dir="5400000" algn="ctr" rotWithShape="0">
                      <a:srgbClr val="6E747A">
                        <a:alpha val="43000"/>
                      </a:srgbClr>
                    </a:outerShdw>
                  </a:effectLst>
                  <a:latin typeface="Candara Light" panose="020E0502030303020204" pitchFamily="34" charset="0"/>
                </a:rPr>
                <a:t>Local Attractions</a:t>
              </a:r>
              <a:endParaRPr lang="en-US" sz="2800" b="1" cap="none" spc="0" dirty="0">
                <a:ln w="0">
                  <a:noFill/>
                </a:ln>
                <a:solidFill>
                  <a:schemeClr val="tx2"/>
                </a:solidFill>
                <a:effectLst>
                  <a:outerShdw blurRad="38100" dist="25400" dir="5400000" algn="ctr" rotWithShape="0">
                    <a:srgbClr val="6E747A">
                      <a:alpha val="43000"/>
                    </a:srgbClr>
                  </a:outerShdw>
                </a:effectLst>
                <a:latin typeface="Candara Light" panose="020E0502030303020204" pitchFamily="34" charset="0"/>
              </a:endParaRPr>
            </a:p>
          </p:txBody>
        </p:sp>
      </p:grpSp>
      <p:sp>
        <p:nvSpPr>
          <p:cNvPr id="3" name="Rectangle 2">
            <a:extLst>
              <a:ext uri="{FF2B5EF4-FFF2-40B4-BE49-F238E27FC236}">
                <a16:creationId xmlns:a16="http://schemas.microsoft.com/office/drawing/2014/main" id="{61C231DC-107C-C490-F939-C3D7A26C6341}"/>
              </a:ext>
            </a:extLst>
          </p:cNvPr>
          <p:cNvSpPr/>
          <p:nvPr/>
        </p:nvSpPr>
        <p:spPr>
          <a:xfrm>
            <a:off x="6965698" y="1775821"/>
            <a:ext cx="2021348" cy="523220"/>
          </a:xfrm>
          <a:prstGeom prst="rect">
            <a:avLst/>
          </a:prstGeom>
          <a:noFill/>
          <a:ln>
            <a:noFill/>
          </a:ln>
        </p:spPr>
        <p:txBody>
          <a:bodyPr wrap="square" lIns="91440" tIns="45720" rIns="91440" bIns="45720">
            <a:spAutoFit/>
          </a:bodyPr>
          <a:lstStyle/>
          <a:p>
            <a:pPr algn="ctr"/>
            <a:r>
              <a:rPr lang="en-US" sz="2800" b="1" cap="none" spc="0" dirty="0">
                <a:ln w="0">
                  <a:noFill/>
                </a:ln>
                <a:solidFill>
                  <a:schemeClr val="tx2"/>
                </a:solidFill>
                <a:effectLst>
                  <a:outerShdw blurRad="38100" dist="25400" dir="5400000" algn="ctr" rotWithShape="0">
                    <a:srgbClr val="6E747A">
                      <a:alpha val="43000"/>
                    </a:srgbClr>
                  </a:outerShdw>
                </a:effectLst>
                <a:latin typeface="Candara Light" panose="020E0502030303020204" pitchFamily="34" charset="0"/>
              </a:rPr>
              <a:t>Facilities</a:t>
            </a:r>
          </a:p>
        </p:txBody>
      </p:sp>
      <p:sp>
        <p:nvSpPr>
          <p:cNvPr id="16" name="TextBox 15">
            <a:extLst>
              <a:ext uri="{FF2B5EF4-FFF2-40B4-BE49-F238E27FC236}">
                <a16:creationId xmlns:a16="http://schemas.microsoft.com/office/drawing/2014/main" id="{7DF06E62-0865-15BF-C7ED-063B3B34EE7C}"/>
              </a:ext>
            </a:extLst>
          </p:cNvPr>
          <p:cNvSpPr txBox="1"/>
          <p:nvPr/>
        </p:nvSpPr>
        <p:spPr>
          <a:xfrm>
            <a:off x="6193291" y="3643974"/>
            <a:ext cx="3640822" cy="2677656"/>
          </a:xfrm>
          <a:prstGeom prst="rect">
            <a:avLst/>
          </a:prstGeom>
          <a:noFill/>
        </p:spPr>
        <p:txBody>
          <a:bodyPr wrap="square" rtlCol="0">
            <a:spAutoFit/>
          </a:bodyPr>
          <a:lstStyle/>
          <a:p>
            <a:pPr marL="285750" indent="-285750">
              <a:buFont typeface="Arial" panose="020B0604020202020204" pitchFamily="34" charset="0"/>
              <a:buChar char="•"/>
            </a:pPr>
            <a:r>
              <a:rPr lang="en-AU" sz="1400" b="1" dirty="0">
                <a:solidFill>
                  <a:schemeClr val="tx2"/>
                </a:solidFill>
                <a:latin typeface="Candara Light" panose="020E0502030303020204" pitchFamily="34" charset="0"/>
              </a:rPr>
              <a:t>Reception 8am-4pm</a:t>
            </a:r>
          </a:p>
          <a:p>
            <a:pPr marL="285750" indent="-285750">
              <a:buFont typeface="Arial" panose="020B0604020202020204" pitchFamily="34" charset="0"/>
              <a:buChar char="•"/>
            </a:pPr>
            <a:r>
              <a:rPr lang="en-AU" sz="1400" b="1" dirty="0">
                <a:solidFill>
                  <a:schemeClr val="tx2"/>
                </a:solidFill>
                <a:latin typeface="Candara Light" panose="020E0502030303020204" pitchFamily="34" charset="0"/>
              </a:rPr>
              <a:t>Onsite Paperbark Restaurant &amp; Bar </a:t>
            </a:r>
          </a:p>
          <a:p>
            <a:pPr marL="285750" indent="-285750">
              <a:buFont typeface="Arial" panose="020B0604020202020204" pitchFamily="34" charset="0"/>
              <a:buChar char="•"/>
            </a:pPr>
            <a:r>
              <a:rPr lang="en-AU" sz="1400" b="1" dirty="0">
                <a:solidFill>
                  <a:schemeClr val="tx2"/>
                </a:solidFill>
                <a:latin typeface="Candara Light" panose="020E0502030303020204" pitchFamily="34" charset="0"/>
              </a:rPr>
              <a:t>Hire Cars- 2wd &amp; 4wd</a:t>
            </a:r>
          </a:p>
          <a:p>
            <a:pPr marL="285750" indent="-285750">
              <a:buFont typeface="Arial" panose="020B0604020202020204" pitchFamily="34" charset="0"/>
              <a:buChar char="•"/>
            </a:pPr>
            <a:r>
              <a:rPr lang="en-AU" sz="1400" b="1" dirty="0">
                <a:solidFill>
                  <a:schemeClr val="tx2"/>
                </a:solidFill>
                <a:latin typeface="Candara Light" panose="020E0502030303020204" pitchFamily="34" charset="0"/>
              </a:rPr>
              <a:t>Cultural Tours</a:t>
            </a:r>
          </a:p>
          <a:p>
            <a:pPr marL="285750" indent="-285750">
              <a:buFont typeface="Arial" panose="020B0604020202020204" pitchFamily="34" charset="0"/>
              <a:buChar char="•"/>
            </a:pPr>
            <a:r>
              <a:rPr lang="en-AU" sz="1400" b="1" dirty="0">
                <a:solidFill>
                  <a:schemeClr val="tx2"/>
                </a:solidFill>
                <a:latin typeface="Candara Light" panose="020E0502030303020204" pitchFamily="34" charset="0"/>
              </a:rPr>
              <a:t>Onsite Secure Carpark</a:t>
            </a:r>
          </a:p>
          <a:p>
            <a:pPr marL="285750" indent="-285750">
              <a:buFont typeface="Arial" panose="020B0604020202020204" pitchFamily="34" charset="0"/>
              <a:buChar char="•"/>
            </a:pPr>
            <a:r>
              <a:rPr lang="en-AU" sz="1400" b="1" dirty="0">
                <a:solidFill>
                  <a:schemeClr val="tx2"/>
                </a:solidFill>
                <a:latin typeface="Candara Light" panose="020E0502030303020204" pitchFamily="34" charset="0"/>
              </a:rPr>
              <a:t>Transfers</a:t>
            </a:r>
          </a:p>
          <a:p>
            <a:pPr marL="285750" indent="-285750">
              <a:buFont typeface="Arial" panose="020B0604020202020204" pitchFamily="34" charset="0"/>
              <a:buChar char="•"/>
            </a:pPr>
            <a:r>
              <a:rPr lang="en-AU" sz="1400" b="1" dirty="0">
                <a:solidFill>
                  <a:schemeClr val="tx2"/>
                </a:solidFill>
                <a:latin typeface="Candara Light" panose="020E0502030303020204" pitchFamily="34" charset="0"/>
              </a:rPr>
              <a:t>Swimming Pool with covered seating area</a:t>
            </a:r>
          </a:p>
          <a:p>
            <a:pPr marL="285750" indent="-285750">
              <a:buFont typeface="Arial" panose="020B0604020202020204" pitchFamily="34" charset="0"/>
              <a:buChar char="•"/>
            </a:pPr>
            <a:r>
              <a:rPr lang="en-AU" sz="1400" b="1" dirty="0">
                <a:solidFill>
                  <a:schemeClr val="tx2"/>
                </a:solidFill>
                <a:latin typeface="Candara Light" panose="020E0502030303020204" pitchFamily="34" charset="0"/>
              </a:rPr>
              <a:t>Modern Conference Room</a:t>
            </a:r>
          </a:p>
          <a:p>
            <a:pPr marL="285750" indent="-285750">
              <a:buFont typeface="Arial" panose="020B0604020202020204" pitchFamily="34" charset="0"/>
              <a:buChar char="•"/>
            </a:pPr>
            <a:endParaRPr lang="en-AU" sz="1400" b="1" dirty="0">
              <a:solidFill>
                <a:schemeClr val="tx2"/>
              </a:solidFill>
              <a:latin typeface="Candara Light" panose="020E0502030303020204" pitchFamily="34" charset="0"/>
            </a:endParaRPr>
          </a:p>
          <a:p>
            <a:pPr marL="285750" indent="-285750">
              <a:buFont typeface="Arial" panose="020B0604020202020204" pitchFamily="34" charset="0"/>
              <a:buChar char="•"/>
            </a:pPr>
            <a:endParaRPr lang="en-AU" sz="1400" b="1" dirty="0">
              <a:solidFill>
                <a:schemeClr val="tx2"/>
              </a:solidFill>
              <a:latin typeface="Candara Light" panose="020E0502030303020204" pitchFamily="34" charset="0"/>
            </a:endParaRPr>
          </a:p>
          <a:p>
            <a:pPr marL="285750" indent="-285750">
              <a:buFont typeface="Arial" panose="020B0604020202020204" pitchFamily="34" charset="0"/>
              <a:buChar char="•"/>
            </a:pPr>
            <a:endParaRPr lang="en-AU" sz="1400" b="1" dirty="0">
              <a:solidFill>
                <a:schemeClr val="tx2"/>
              </a:solidFill>
              <a:latin typeface="Candara Light" panose="020E0502030303020204" pitchFamily="34" charset="0"/>
            </a:endParaRPr>
          </a:p>
          <a:p>
            <a:pPr marL="285750" indent="-285750">
              <a:buFont typeface="Arial" panose="020B0604020202020204" pitchFamily="34" charset="0"/>
              <a:buChar char="•"/>
            </a:pPr>
            <a:endParaRPr lang="en-AU" sz="1400" b="1" dirty="0">
              <a:solidFill>
                <a:schemeClr val="tx2"/>
              </a:solidFill>
              <a:latin typeface="Candara Light" panose="020E0502030303020204" pitchFamily="34" charset="0"/>
            </a:endParaRPr>
          </a:p>
        </p:txBody>
      </p:sp>
      <p:sp>
        <p:nvSpPr>
          <p:cNvPr id="20" name="TextBox 19">
            <a:extLst>
              <a:ext uri="{FF2B5EF4-FFF2-40B4-BE49-F238E27FC236}">
                <a16:creationId xmlns:a16="http://schemas.microsoft.com/office/drawing/2014/main" id="{2E7F81F7-126D-0380-B663-AC7A8ABA265B}"/>
              </a:ext>
            </a:extLst>
          </p:cNvPr>
          <p:cNvSpPr txBox="1"/>
          <p:nvPr/>
        </p:nvSpPr>
        <p:spPr>
          <a:xfrm>
            <a:off x="6193291" y="2306578"/>
            <a:ext cx="3722804" cy="1384995"/>
          </a:xfrm>
          <a:prstGeom prst="rect">
            <a:avLst/>
          </a:prstGeom>
          <a:noFill/>
        </p:spPr>
        <p:txBody>
          <a:bodyPr wrap="square" rtlCol="0">
            <a:spAutoFit/>
          </a:bodyPr>
          <a:lstStyle/>
          <a:p>
            <a:r>
              <a:rPr lang="en-AU" sz="1400" b="1" dirty="0">
                <a:solidFill>
                  <a:schemeClr val="tx2"/>
                </a:solidFill>
                <a:latin typeface="Candara Light" panose="020E0502030303020204" pitchFamily="34" charset="0"/>
              </a:rPr>
              <a:t>The Lodge is made up of 41 guest, suitable for all budgets, with all rooms featuring an ensuite &amp; private balcony. In addition Bamaga Motel which has 15 rooms is managed by CYPL.</a:t>
            </a:r>
          </a:p>
          <a:p>
            <a:r>
              <a:rPr lang="en-AU" sz="1400" b="1" dirty="0">
                <a:solidFill>
                  <a:schemeClr val="tx2"/>
                </a:solidFill>
                <a:latin typeface="Candara Light" panose="020E0502030303020204" pitchFamily="34" charset="0"/>
              </a:rPr>
              <a:t>Guests also have access to the following facilities.</a:t>
            </a:r>
          </a:p>
        </p:txBody>
      </p:sp>
    </p:spTree>
    <p:extLst>
      <p:ext uri="{BB962C8B-B14F-4D97-AF65-F5344CB8AC3E}">
        <p14:creationId xmlns:p14="http://schemas.microsoft.com/office/powerpoint/2010/main" val="3445300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17379D0-24B5-EA4E-1022-E3AB6819ED76}"/>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1016"/>
            <a:ext cx="12192000" cy="6860032"/>
          </a:xfrm>
          <a:prstGeom prst="rect">
            <a:avLst/>
          </a:prstGeom>
        </p:spPr>
      </p:pic>
      <p:sp>
        <p:nvSpPr>
          <p:cNvPr id="3" name="Subtitle 2">
            <a:extLst>
              <a:ext uri="{FF2B5EF4-FFF2-40B4-BE49-F238E27FC236}">
                <a16:creationId xmlns:a16="http://schemas.microsoft.com/office/drawing/2014/main" id="{259A00CA-38E1-332A-F7F0-611452BBE4E0}"/>
              </a:ext>
            </a:extLst>
          </p:cNvPr>
          <p:cNvSpPr>
            <a:spLocks noGrp="1"/>
          </p:cNvSpPr>
          <p:nvPr>
            <p:ph type="subTitle" idx="1"/>
          </p:nvPr>
        </p:nvSpPr>
        <p:spPr>
          <a:xfrm>
            <a:off x="703365" y="1839798"/>
            <a:ext cx="10420350" cy="4814887"/>
          </a:xfrm>
        </p:spPr>
        <p:txBody>
          <a:bodyPr>
            <a:normAutofit/>
          </a:bodyPr>
          <a:lstStyle/>
          <a:p>
            <a:pPr algn="l"/>
            <a:r>
              <a:rPr lang="en-AU" sz="1400" b="1" dirty="0">
                <a:solidFill>
                  <a:srgbClr val="000000"/>
                </a:solidFill>
                <a:latin typeface="Candara Light" panose="020E0502030303020204" pitchFamily="34" charset="0"/>
                <a:ea typeface="ヒラギノ角ゴ Pro W3"/>
                <a:cs typeface="Times New Roman" panose="02020603050405020304" pitchFamily="18" charset="0"/>
              </a:rPr>
              <a:t> </a:t>
            </a:r>
            <a:endParaRPr lang="en-AU" sz="1400" dirty="0">
              <a:solidFill>
                <a:srgbClr val="000000"/>
              </a:solidFill>
              <a:latin typeface="Candara Light" panose="020E0502030303020204" pitchFamily="34" charset="0"/>
              <a:ea typeface="ヒラギノ角ゴ Pro W3"/>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sng" strike="noStrike" kern="1200" cap="none" spc="0" normalizeH="0" baseline="0" noProof="0" dirty="0">
                <a:ln>
                  <a:noFill/>
                </a:ln>
                <a:solidFill>
                  <a:schemeClr val="tx2"/>
                </a:solidFill>
                <a:effectLst/>
                <a:uLnTx/>
                <a:uFillTx/>
                <a:latin typeface="Candara Light" panose="020E0502030303020204" pitchFamily="34" charset="0"/>
                <a:ea typeface="ヒラギノ角ゴ Pro W3"/>
                <a:cs typeface="Times New Roman" panose="02020603050405020304" pitchFamily="18" charset="0"/>
              </a:rPr>
              <a:t>Board Room </a:t>
            </a:r>
            <a:endParaRPr kumimoji="0" lang="en-AU" sz="1800" b="1" i="0" u="sng" strike="noStrike" kern="1200" cap="none" spc="0" normalizeH="0" baseline="0" noProof="0" dirty="0">
              <a:ln>
                <a:noFill/>
              </a:ln>
              <a:solidFill>
                <a:schemeClr val="tx2"/>
              </a:solidFill>
              <a:effectLst/>
              <a:uLnTx/>
              <a:uFillTx/>
              <a:latin typeface="Candara Light" panose="020E0502030303020204" pitchFamily="34" charset="0"/>
              <a:ea typeface="ヒラギノ角ゴ Pro W3"/>
              <a:cs typeface="Times New Roman" panose="02020603050405020304" pitchFamily="18" charset="0"/>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chemeClr val="tx2"/>
                </a:solidFill>
                <a:effectLst/>
                <a:uLnTx/>
                <a:uFillTx/>
                <a:latin typeface="Candara Light" panose="020E0502030303020204" pitchFamily="34" charset="0"/>
                <a:ea typeface="ヒラギノ角ゴ Pro W3"/>
                <a:cs typeface="Times New Roman" panose="02020603050405020304" pitchFamily="18" charset="0"/>
              </a:rPr>
              <a:t>Our Boardroom is available for hire at a price of $200.00 for a half day and $350.00 for a full day.</a:t>
            </a:r>
            <a:r>
              <a:rPr kumimoji="0" lang="en-US" sz="1400" b="1" i="0" u="none" strike="noStrike" kern="1200" cap="none" spc="0" normalizeH="0" baseline="0" noProof="0" dirty="0">
                <a:ln>
                  <a:noFill/>
                </a:ln>
                <a:solidFill>
                  <a:schemeClr val="tx2"/>
                </a:solidFill>
                <a:effectLst/>
                <a:uLnTx/>
                <a:uFillTx/>
                <a:latin typeface="Candara Light" panose="020E0502030303020204" pitchFamily="34" charset="0"/>
                <a:ea typeface="Times New Roman" panose="02020603050405020304" pitchFamily="18" charset="0"/>
                <a:cs typeface="Times New Roman" panose="02020603050405020304" pitchFamily="18" charset="0"/>
              </a:rPr>
              <a:t>   </a:t>
            </a:r>
            <a:endParaRPr kumimoji="0" lang="en-AU" sz="1400" b="1" i="0" u="none" strike="noStrike" kern="1200" cap="none" spc="0" normalizeH="0" baseline="0" noProof="0" dirty="0">
              <a:ln>
                <a:noFill/>
              </a:ln>
              <a:solidFill>
                <a:schemeClr val="tx2"/>
              </a:solidFill>
              <a:effectLst/>
              <a:uLnTx/>
              <a:uFillTx/>
              <a:latin typeface="Candara Light" panose="020E0502030303020204" pitchFamily="34" charset="0"/>
              <a:ea typeface="ヒラギノ角ゴ Pro W3"/>
              <a:cs typeface="Times New Roman" panose="02020603050405020304" pitchFamily="18" charset="0"/>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chemeClr val="tx2"/>
                </a:solidFill>
                <a:effectLst/>
                <a:uLnTx/>
                <a:uFillTx/>
                <a:latin typeface="Candara Light" panose="020E0502030303020204" pitchFamily="34" charset="0"/>
                <a:ea typeface="Times New Roman" panose="02020603050405020304" pitchFamily="18" charset="0"/>
                <a:cs typeface="Times New Roman" panose="02020603050405020304" pitchFamily="18" charset="0"/>
              </a:rPr>
              <a:t>Inclusive in this rate is the usage of all audiovisual equipment and materials.</a:t>
            </a:r>
            <a:endParaRPr kumimoji="0" lang="en-AU" sz="1400" b="1" i="0" u="none" strike="noStrike" kern="1200" cap="none" spc="0" normalizeH="0" baseline="0" noProof="0" dirty="0">
              <a:ln>
                <a:noFill/>
              </a:ln>
              <a:solidFill>
                <a:schemeClr val="tx2"/>
              </a:solidFill>
              <a:effectLst/>
              <a:uLnTx/>
              <a:uFillTx/>
              <a:latin typeface="Candara Light" panose="020E0502030303020204" pitchFamily="34" charset="0"/>
              <a:ea typeface="ヒラギノ角ゴ Pro W3"/>
              <a:cs typeface="Times New Roman" panose="02020603050405020304" pitchFamily="18" charset="0"/>
            </a:endParaRPr>
          </a:p>
          <a:p>
            <a:pPr lvl="0" algn="l"/>
            <a:endParaRPr lang="en-US" sz="1800" b="1" u="sng" kern="0" dirty="0">
              <a:solidFill>
                <a:schemeClr val="tx2"/>
              </a:solidFill>
              <a:latin typeface="Candara Light" panose="020E0502030303020204" pitchFamily="34" charset="0"/>
            </a:endParaRPr>
          </a:p>
          <a:p>
            <a:pPr lvl="0" algn="l"/>
            <a:r>
              <a:rPr lang="en-US" sz="1800" b="1" u="sng" kern="0" dirty="0">
                <a:solidFill>
                  <a:schemeClr val="tx2"/>
                </a:solidFill>
                <a:latin typeface="Candara Light" panose="020E0502030303020204" pitchFamily="34" charset="0"/>
              </a:rPr>
              <a:t>Paperbark Restaurant</a:t>
            </a:r>
            <a:r>
              <a:rPr lang="en-US" sz="1800" u="sng" dirty="0">
                <a:solidFill>
                  <a:schemeClr val="tx2"/>
                </a:solidFill>
                <a:latin typeface="Candara Light" panose="020E0502030303020204" pitchFamily="34" charset="0"/>
                <a:ea typeface="ヒラギノ角ゴ Pro W3"/>
                <a:cs typeface="Times New Roman" panose="02020603050405020304" pitchFamily="18" charset="0"/>
              </a:rPr>
              <a:t> </a:t>
            </a:r>
            <a:endParaRPr lang="en-AU" sz="1800" u="sng" dirty="0">
              <a:solidFill>
                <a:schemeClr val="tx2"/>
              </a:solidFill>
              <a:latin typeface="Candara Light" panose="020E0502030303020204" pitchFamily="34" charset="0"/>
              <a:ea typeface="ヒラギノ角ゴ Pro W3"/>
              <a:cs typeface="Times New Roman" panose="02020603050405020304" pitchFamily="18" charset="0"/>
            </a:endParaRPr>
          </a:p>
          <a:p>
            <a:pPr algn="l">
              <a:lnSpc>
                <a:spcPct val="150000"/>
              </a:lnSpc>
            </a:pPr>
            <a:r>
              <a:rPr lang="en-US" sz="1400" b="1" dirty="0">
                <a:solidFill>
                  <a:schemeClr val="tx2"/>
                </a:solidFill>
                <a:latin typeface="Candara Light" panose="020E0502030303020204" pitchFamily="34" charset="0"/>
                <a:ea typeface="ヒラギノ角ゴ Pro W3"/>
                <a:cs typeface="Times New Roman" panose="02020603050405020304" pitchFamily="18" charset="0"/>
              </a:rPr>
              <a:t>Our Restaurant is available for private use as long as the selected date does not clash with the requirements of our in-house guests. There will be a hire fee of $350.00 for the restaurant.</a:t>
            </a:r>
            <a:endParaRPr lang="en-AU" sz="1400" b="1" dirty="0">
              <a:solidFill>
                <a:schemeClr val="tx2"/>
              </a:solidFill>
              <a:latin typeface="Candara Light" panose="020E0502030303020204" pitchFamily="34" charset="0"/>
              <a:ea typeface="ヒラギノ角ゴ Pro W3"/>
              <a:cs typeface="Times New Roman" panose="02020603050405020304" pitchFamily="18" charset="0"/>
            </a:endParaRPr>
          </a:p>
          <a:p>
            <a:pPr algn="l">
              <a:lnSpc>
                <a:spcPct val="150000"/>
              </a:lnSpc>
            </a:pPr>
            <a:r>
              <a:rPr lang="en-US" sz="1400" b="1" dirty="0">
                <a:solidFill>
                  <a:schemeClr val="tx2"/>
                </a:solidFill>
                <a:latin typeface="Candara Light" panose="020E0502030303020204" pitchFamily="34" charset="0"/>
                <a:ea typeface="ヒラギノ角ゴ Pro W3"/>
                <a:cs typeface="Times New Roman" panose="02020603050405020304" pitchFamily="18" charset="0"/>
              </a:rPr>
              <a:t>This is a minimum of 40 people to hire out the venue and 130 people maximum.</a:t>
            </a:r>
            <a:endParaRPr lang="en-AU" sz="1400" b="1" dirty="0">
              <a:solidFill>
                <a:schemeClr val="tx2"/>
              </a:solidFill>
              <a:latin typeface="Candara Light" panose="020E0502030303020204" pitchFamily="34" charset="0"/>
              <a:ea typeface="ヒラギノ角ゴ Pro W3"/>
              <a:cs typeface="Times New Roman" panose="02020603050405020304" pitchFamily="18" charset="0"/>
            </a:endParaRPr>
          </a:p>
          <a:p>
            <a:pPr algn="l"/>
            <a:endParaRPr lang="en-AU" dirty="0"/>
          </a:p>
          <a:p>
            <a:pPr algn="l"/>
            <a:endParaRPr lang="en-AU" dirty="0"/>
          </a:p>
          <a:p>
            <a:pPr algn="l"/>
            <a:r>
              <a:rPr lang="en-AU" sz="1400" i="1">
                <a:solidFill>
                  <a:schemeClr val="bg2">
                    <a:lumMod val="25000"/>
                  </a:schemeClr>
                </a:solidFill>
                <a:latin typeface="Candara" panose="020E0502030303020204" pitchFamily="34" charset="0"/>
              </a:rPr>
              <a:t>			Cape </a:t>
            </a:r>
            <a:r>
              <a:rPr lang="en-AU" sz="1400" i="1" dirty="0">
                <a:solidFill>
                  <a:schemeClr val="bg2">
                    <a:lumMod val="25000"/>
                  </a:schemeClr>
                </a:solidFill>
                <a:latin typeface="Candara" panose="020E0502030303020204" pitchFamily="34" charset="0"/>
              </a:rPr>
              <a:t>York Peninsula Lodge is not licenced for off </a:t>
            </a:r>
            <a:r>
              <a:rPr lang="en-AU" sz="1400" i="1">
                <a:solidFill>
                  <a:schemeClr val="bg2">
                    <a:lumMod val="25000"/>
                  </a:schemeClr>
                </a:solidFill>
                <a:latin typeface="Candara" panose="020E0502030303020204" pitchFamily="34" charset="0"/>
              </a:rPr>
              <a:t>site catering </a:t>
            </a:r>
          </a:p>
          <a:p>
            <a:pPr algn="l"/>
            <a:endParaRPr lang="en-AU" sz="1400" i="1" dirty="0">
              <a:solidFill>
                <a:schemeClr val="bg2">
                  <a:lumMod val="25000"/>
                </a:schemeClr>
              </a:solidFill>
              <a:latin typeface="Candara" panose="020E0502030303020204" pitchFamily="34" charset="0"/>
            </a:endParaRPr>
          </a:p>
        </p:txBody>
      </p:sp>
      <p:pic>
        <p:nvPicPr>
          <p:cNvPr id="5" name="Picture 2">
            <a:extLst>
              <a:ext uri="{FF2B5EF4-FFF2-40B4-BE49-F238E27FC236}">
                <a16:creationId xmlns:a16="http://schemas.microsoft.com/office/drawing/2014/main" id="{1F8C5C57-1308-820D-7E88-2541008BE7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628" y="392849"/>
            <a:ext cx="3233738" cy="105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3">
            <a:extLst>
              <a:ext uri="{FF2B5EF4-FFF2-40B4-BE49-F238E27FC236}">
                <a16:creationId xmlns:a16="http://schemas.microsoft.com/office/drawing/2014/main" id="{9E431EFB-A87A-7A2E-866D-DF0191E4985D}"/>
              </a:ext>
            </a:extLst>
          </p:cNvPr>
          <p:cNvSpPr/>
          <p:nvPr/>
        </p:nvSpPr>
        <p:spPr>
          <a:xfrm>
            <a:off x="4594069" y="923729"/>
            <a:ext cx="2638942" cy="523220"/>
          </a:xfrm>
          <a:prstGeom prst="rect">
            <a:avLst/>
          </a:prstGeom>
          <a:noFill/>
          <a:ln>
            <a:noFill/>
          </a:ln>
        </p:spPr>
        <p:txBody>
          <a:bodyPr wrap="square" lIns="91440" tIns="45720" rIns="91440" bIns="45720">
            <a:spAutoFit/>
          </a:bodyPr>
          <a:lstStyle/>
          <a:p>
            <a:pPr algn="ctr"/>
            <a:r>
              <a:rPr lang="en-US" sz="2800" b="1" cap="none" spc="0" dirty="0">
                <a:ln w="0">
                  <a:noFill/>
                </a:ln>
                <a:solidFill>
                  <a:schemeClr val="tx2"/>
                </a:solidFill>
                <a:effectLst>
                  <a:outerShdw blurRad="38100" dist="25400" dir="5400000" algn="ctr" rotWithShape="0">
                    <a:srgbClr val="6E747A">
                      <a:alpha val="43000"/>
                    </a:srgbClr>
                  </a:outerShdw>
                </a:effectLst>
                <a:latin typeface="Candara Light" panose="020E0502030303020204" pitchFamily="34" charset="0"/>
              </a:rPr>
              <a:t>Hire Fees</a:t>
            </a:r>
          </a:p>
        </p:txBody>
      </p:sp>
    </p:spTree>
    <p:extLst>
      <p:ext uri="{BB962C8B-B14F-4D97-AF65-F5344CB8AC3E}">
        <p14:creationId xmlns:p14="http://schemas.microsoft.com/office/powerpoint/2010/main" val="2260267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D35BD8B-F845-6D25-8570-4E39D9AF9CA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72271"/>
            <a:ext cx="12192000" cy="6850190"/>
          </a:xfrm>
          <a:prstGeom prst="rect">
            <a:avLst/>
          </a:prstGeom>
        </p:spPr>
      </p:pic>
      <p:pic>
        <p:nvPicPr>
          <p:cNvPr id="4" name="Picture 2">
            <a:extLst>
              <a:ext uri="{FF2B5EF4-FFF2-40B4-BE49-F238E27FC236}">
                <a16:creationId xmlns:a16="http://schemas.microsoft.com/office/drawing/2014/main" id="{FAB54127-3934-3DC9-1EEA-40E63A84C1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628" y="392849"/>
            <a:ext cx="3233738" cy="105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Box 7">
            <a:extLst>
              <a:ext uri="{FF2B5EF4-FFF2-40B4-BE49-F238E27FC236}">
                <a16:creationId xmlns:a16="http://schemas.microsoft.com/office/drawing/2014/main" id="{D9082D63-2C01-4681-10AF-E54F6A813C35}"/>
              </a:ext>
            </a:extLst>
          </p:cNvPr>
          <p:cNvSpPr txBox="1"/>
          <p:nvPr/>
        </p:nvSpPr>
        <p:spPr>
          <a:xfrm>
            <a:off x="733425" y="1929653"/>
            <a:ext cx="5362575" cy="2831544"/>
          </a:xfrm>
          <a:prstGeom prst="rect">
            <a:avLst/>
          </a:prstGeom>
          <a:noFill/>
        </p:spPr>
        <p:txBody>
          <a:bodyPr wrap="square" rtlCol="0">
            <a:spAutoFit/>
          </a:bodyPr>
          <a:lstStyle/>
          <a:p>
            <a:r>
              <a:rPr lang="en-AU" sz="2000" b="1" u="sng" dirty="0">
                <a:latin typeface="Candara Light" panose="020E0502030303020204" pitchFamily="34" charset="0"/>
              </a:rPr>
              <a:t>Hot Buffet Breakfast $30pp </a:t>
            </a:r>
            <a:r>
              <a:rPr lang="en-AU" sz="2000" b="1" u="sng" dirty="0">
                <a:solidFill>
                  <a:srgbClr val="FF0000"/>
                </a:solidFill>
                <a:latin typeface="Candara Light" panose="020E0502030303020204" pitchFamily="34" charset="0"/>
              </a:rPr>
              <a:t>(20pax min)</a:t>
            </a:r>
          </a:p>
          <a:p>
            <a:r>
              <a:rPr lang="en-AU" b="1" dirty="0">
                <a:solidFill>
                  <a:schemeClr val="tx2"/>
                </a:solidFill>
                <a:latin typeface="Candara Light" panose="020E0502030303020204" pitchFamily="34" charset="0"/>
              </a:rPr>
              <a:t>Crispy Bacon Rashers</a:t>
            </a:r>
          </a:p>
          <a:p>
            <a:r>
              <a:rPr lang="en-AU" b="1" dirty="0">
                <a:solidFill>
                  <a:schemeClr val="tx2"/>
                </a:solidFill>
                <a:latin typeface="Candara Light" panose="020E0502030303020204" pitchFamily="34" charset="0"/>
              </a:rPr>
              <a:t>Grilled Breakfast Sausages</a:t>
            </a:r>
          </a:p>
          <a:p>
            <a:r>
              <a:rPr lang="en-AU" b="1" dirty="0">
                <a:solidFill>
                  <a:schemeClr val="tx2"/>
                </a:solidFill>
                <a:latin typeface="Candara Light" panose="020E0502030303020204" pitchFamily="34" charset="0"/>
              </a:rPr>
              <a:t>Slow Roasted Tomato with Fine Herbs</a:t>
            </a:r>
          </a:p>
          <a:p>
            <a:r>
              <a:rPr lang="en-AU" b="1" dirty="0">
                <a:solidFill>
                  <a:schemeClr val="tx2"/>
                </a:solidFill>
                <a:latin typeface="Candara Light" panose="020E0502030303020204" pitchFamily="34" charset="0"/>
              </a:rPr>
              <a:t>Confit Field Mushrooms</a:t>
            </a:r>
          </a:p>
          <a:p>
            <a:r>
              <a:rPr lang="en-AU" b="1" dirty="0">
                <a:solidFill>
                  <a:schemeClr val="tx2"/>
                </a:solidFill>
                <a:latin typeface="Candara Light" panose="020E0502030303020204" pitchFamily="34" charset="0"/>
              </a:rPr>
              <a:t>Hash Brown</a:t>
            </a:r>
          </a:p>
          <a:p>
            <a:r>
              <a:rPr lang="en-AU" b="1" dirty="0">
                <a:solidFill>
                  <a:schemeClr val="tx2"/>
                </a:solidFill>
                <a:latin typeface="Candara Light" panose="020E0502030303020204" pitchFamily="34" charset="0"/>
              </a:rPr>
              <a:t>Scrambled Eggs</a:t>
            </a:r>
          </a:p>
          <a:p>
            <a:r>
              <a:rPr lang="en-AU" b="1" dirty="0">
                <a:solidFill>
                  <a:schemeClr val="tx2"/>
                </a:solidFill>
                <a:latin typeface="Candara Light" panose="020E0502030303020204" pitchFamily="34" charset="0"/>
              </a:rPr>
              <a:t>Orange Juice, tropical Juice or Apple Juice </a:t>
            </a:r>
          </a:p>
          <a:p>
            <a:r>
              <a:rPr lang="en-AU" b="1" dirty="0">
                <a:solidFill>
                  <a:schemeClr val="tx2"/>
                </a:solidFill>
                <a:latin typeface="Candara Light" panose="020E0502030303020204" pitchFamily="34" charset="0"/>
              </a:rPr>
              <a:t>Freshly Brewed Vittoria Coffee &amp; LMVT Fine Leaf Tea </a:t>
            </a:r>
          </a:p>
          <a:p>
            <a:endParaRPr lang="en-AU" sz="1400" dirty="0">
              <a:latin typeface="Candara Light" panose="020E0502030303020204" pitchFamily="34" charset="0"/>
            </a:endParaRPr>
          </a:p>
        </p:txBody>
      </p:sp>
      <p:sp>
        <p:nvSpPr>
          <p:cNvPr id="9" name="TextBox 8">
            <a:extLst>
              <a:ext uri="{FF2B5EF4-FFF2-40B4-BE49-F238E27FC236}">
                <a16:creationId xmlns:a16="http://schemas.microsoft.com/office/drawing/2014/main" id="{46301217-8F45-C93E-96E5-69CA8C590E85}"/>
              </a:ext>
            </a:extLst>
          </p:cNvPr>
          <p:cNvSpPr txBox="1"/>
          <p:nvPr/>
        </p:nvSpPr>
        <p:spPr>
          <a:xfrm>
            <a:off x="6304426" y="1856412"/>
            <a:ext cx="5362575" cy="3323987"/>
          </a:xfrm>
          <a:prstGeom prst="rect">
            <a:avLst/>
          </a:prstGeom>
          <a:noFill/>
        </p:spPr>
        <p:txBody>
          <a:bodyPr wrap="square" rtlCol="0">
            <a:spAutoFit/>
          </a:bodyPr>
          <a:lstStyle/>
          <a:p>
            <a:r>
              <a:rPr lang="en-AU" sz="2000" b="1" u="sng" dirty="0">
                <a:latin typeface="Candara Light" panose="020E0502030303020204" pitchFamily="34" charset="0"/>
              </a:rPr>
              <a:t>Continental Breakfast $22.50pp </a:t>
            </a:r>
            <a:r>
              <a:rPr lang="en-AU" sz="2000" b="1" u="sng" dirty="0">
                <a:solidFill>
                  <a:srgbClr val="FF0000"/>
                </a:solidFill>
                <a:latin typeface="Candara Light" panose="020E0502030303020204" pitchFamily="34" charset="0"/>
              </a:rPr>
              <a:t>(20pax min) </a:t>
            </a:r>
          </a:p>
          <a:p>
            <a:pPr lvl="0" algn="l"/>
            <a:r>
              <a:rPr lang="en-US" b="1" dirty="0">
                <a:solidFill>
                  <a:schemeClr val="tx2"/>
                </a:solidFill>
                <a:effectLst/>
                <a:latin typeface="Candara Light" panose="020E0502030303020204" pitchFamily="34" charset="0"/>
                <a:ea typeface="Times New Roman" panose="02020603050405020304" pitchFamily="18" charset="0"/>
              </a:rPr>
              <a:t>House made Muffins</a:t>
            </a:r>
            <a:endParaRPr lang="en-AU" b="1" dirty="0">
              <a:solidFill>
                <a:schemeClr val="tx2"/>
              </a:solidFill>
              <a:effectLst/>
              <a:latin typeface="Candara Light" panose="020E0502030303020204" pitchFamily="34" charset="0"/>
              <a:ea typeface="Times New Roman" panose="02020603050405020304" pitchFamily="18" charset="0"/>
            </a:endParaRPr>
          </a:p>
          <a:p>
            <a:pPr lvl="0" algn="l"/>
            <a:r>
              <a:rPr lang="en-US" b="1" dirty="0">
                <a:solidFill>
                  <a:schemeClr val="tx2"/>
                </a:solidFill>
                <a:effectLst/>
                <a:latin typeface="Candara Light" panose="020E0502030303020204" pitchFamily="34" charset="0"/>
                <a:ea typeface="Times New Roman" panose="02020603050405020304" pitchFamily="18" charset="0"/>
              </a:rPr>
              <a:t>Mini Croissants</a:t>
            </a:r>
            <a:endParaRPr lang="en-AU" b="1" dirty="0">
              <a:solidFill>
                <a:schemeClr val="tx2"/>
              </a:solidFill>
              <a:effectLst/>
              <a:latin typeface="Candara Light" panose="020E0502030303020204" pitchFamily="34" charset="0"/>
              <a:ea typeface="Times New Roman" panose="02020603050405020304" pitchFamily="18" charset="0"/>
            </a:endParaRPr>
          </a:p>
          <a:p>
            <a:pPr lvl="0" algn="l"/>
            <a:r>
              <a:rPr lang="en-US" b="1" dirty="0">
                <a:solidFill>
                  <a:schemeClr val="tx2"/>
                </a:solidFill>
                <a:effectLst/>
                <a:latin typeface="Candara Light" panose="020E0502030303020204" pitchFamily="34" charset="0"/>
                <a:ea typeface="Times New Roman" panose="02020603050405020304" pitchFamily="18" charset="0"/>
              </a:rPr>
              <a:t>Assorted Breakfast Cereals</a:t>
            </a:r>
          </a:p>
          <a:p>
            <a:pPr lvl="0" algn="l"/>
            <a:r>
              <a:rPr lang="en-US" b="1" dirty="0">
                <a:solidFill>
                  <a:schemeClr val="tx2"/>
                </a:solidFill>
                <a:latin typeface="Candara Light" panose="020E0502030303020204" pitchFamily="34" charset="0"/>
                <a:ea typeface="Times New Roman" panose="02020603050405020304" pitchFamily="18" charset="0"/>
              </a:rPr>
              <a:t>Yoghurts</a:t>
            </a:r>
            <a:endParaRPr lang="en-AU" b="1" dirty="0">
              <a:solidFill>
                <a:schemeClr val="tx2"/>
              </a:solidFill>
              <a:effectLst/>
              <a:latin typeface="Candara Light" panose="020E0502030303020204" pitchFamily="34" charset="0"/>
              <a:ea typeface="Times New Roman" panose="02020603050405020304" pitchFamily="18" charset="0"/>
            </a:endParaRPr>
          </a:p>
          <a:p>
            <a:pPr lvl="0" algn="l"/>
            <a:r>
              <a:rPr lang="en-US" b="1" dirty="0">
                <a:solidFill>
                  <a:schemeClr val="tx2"/>
                </a:solidFill>
                <a:effectLst/>
                <a:latin typeface="Candara Light" panose="020E0502030303020204" pitchFamily="34" charset="0"/>
                <a:ea typeface="Times New Roman" panose="02020603050405020304" pitchFamily="18" charset="0"/>
              </a:rPr>
              <a:t>Seasonal Fruit Salad</a:t>
            </a:r>
            <a:endParaRPr lang="en-AU" b="1" dirty="0">
              <a:solidFill>
                <a:schemeClr val="tx2"/>
              </a:solidFill>
              <a:effectLst/>
              <a:latin typeface="Candara Light" panose="020E0502030303020204" pitchFamily="34" charset="0"/>
              <a:ea typeface="Times New Roman" panose="02020603050405020304" pitchFamily="18" charset="0"/>
            </a:endParaRPr>
          </a:p>
          <a:p>
            <a:pPr lvl="0" algn="l"/>
            <a:r>
              <a:rPr lang="en-US" b="1" dirty="0">
                <a:solidFill>
                  <a:schemeClr val="tx2"/>
                </a:solidFill>
                <a:effectLst/>
                <a:latin typeface="Candara Light" panose="020E0502030303020204" pitchFamily="34" charset="0"/>
                <a:ea typeface="Times New Roman" panose="02020603050405020304" pitchFamily="18" charset="0"/>
              </a:rPr>
              <a:t>Selection of Toast Bread</a:t>
            </a:r>
            <a:endParaRPr lang="en-AU" b="1" dirty="0">
              <a:solidFill>
                <a:schemeClr val="tx2"/>
              </a:solidFill>
              <a:effectLst/>
              <a:latin typeface="Candara Light" panose="020E0502030303020204" pitchFamily="34" charset="0"/>
              <a:ea typeface="Times New Roman" panose="02020603050405020304" pitchFamily="18" charset="0"/>
            </a:endParaRPr>
          </a:p>
          <a:p>
            <a:pPr lvl="0" algn="l"/>
            <a:r>
              <a:rPr lang="en-US" b="1" dirty="0">
                <a:solidFill>
                  <a:schemeClr val="tx2"/>
                </a:solidFill>
                <a:effectLst/>
                <a:latin typeface="Candara Light" panose="020E0502030303020204" pitchFamily="34" charset="0"/>
                <a:ea typeface="Times New Roman" panose="02020603050405020304" pitchFamily="18" charset="0"/>
              </a:rPr>
              <a:t>Assorted Condiments</a:t>
            </a:r>
          </a:p>
          <a:p>
            <a:r>
              <a:rPr lang="en-AU" b="1" dirty="0">
                <a:solidFill>
                  <a:schemeClr val="tx2"/>
                </a:solidFill>
                <a:latin typeface="Candara Light" panose="020E0502030303020204" pitchFamily="34" charset="0"/>
              </a:rPr>
              <a:t>Orange Juice, tropical Juice or Apple Juice </a:t>
            </a:r>
          </a:p>
          <a:p>
            <a:r>
              <a:rPr lang="en-AU" b="1" dirty="0">
                <a:solidFill>
                  <a:schemeClr val="tx2"/>
                </a:solidFill>
                <a:latin typeface="Candara Light" panose="020E0502030303020204" pitchFamily="34" charset="0"/>
              </a:rPr>
              <a:t>Freshly Brewed Vittoria Coffee &amp; LMVT Fine Leaf Tea </a:t>
            </a:r>
          </a:p>
          <a:p>
            <a:pPr lvl="0" algn="l"/>
            <a:endParaRPr lang="en-AU" sz="1400" b="1" dirty="0">
              <a:solidFill>
                <a:schemeClr val="tx2"/>
              </a:solidFill>
              <a:effectLst/>
              <a:latin typeface="Candara Light" panose="020E0502030303020204" pitchFamily="34" charset="0"/>
              <a:ea typeface="Times New Roman" panose="02020603050405020304" pitchFamily="18" charset="0"/>
            </a:endParaRPr>
          </a:p>
          <a:p>
            <a:endParaRPr lang="en-AU" sz="1400" b="1" dirty="0">
              <a:solidFill>
                <a:schemeClr val="tx2"/>
              </a:solidFill>
              <a:latin typeface="Candara Light" panose="020E0502030303020204" pitchFamily="34" charset="0"/>
            </a:endParaRPr>
          </a:p>
        </p:txBody>
      </p:sp>
      <p:grpSp>
        <p:nvGrpSpPr>
          <p:cNvPr id="12" name="Group 11">
            <a:extLst>
              <a:ext uri="{FF2B5EF4-FFF2-40B4-BE49-F238E27FC236}">
                <a16:creationId xmlns:a16="http://schemas.microsoft.com/office/drawing/2014/main" id="{10EB11FE-5779-4DC1-2C05-DA3B259B682C}"/>
              </a:ext>
            </a:extLst>
          </p:cNvPr>
          <p:cNvGrpSpPr/>
          <p:nvPr/>
        </p:nvGrpSpPr>
        <p:grpSpPr>
          <a:xfrm>
            <a:off x="807626" y="4345403"/>
            <a:ext cx="5362575" cy="876299"/>
            <a:chOff x="807628" y="4748075"/>
            <a:chExt cx="5362575" cy="876299"/>
          </a:xfrm>
        </p:grpSpPr>
        <p:sp>
          <p:nvSpPr>
            <p:cNvPr id="2" name="TextBox 1">
              <a:extLst>
                <a:ext uri="{FF2B5EF4-FFF2-40B4-BE49-F238E27FC236}">
                  <a16:creationId xmlns:a16="http://schemas.microsoft.com/office/drawing/2014/main" id="{F82EA60B-8CC7-BCFC-725C-B216C306A0D2}"/>
                </a:ext>
              </a:extLst>
            </p:cNvPr>
            <p:cNvSpPr txBox="1"/>
            <p:nvPr/>
          </p:nvSpPr>
          <p:spPr>
            <a:xfrm>
              <a:off x="807628" y="5101154"/>
              <a:ext cx="5362575" cy="523220"/>
            </a:xfrm>
            <a:prstGeom prst="rect">
              <a:avLst/>
            </a:prstGeom>
            <a:noFill/>
          </p:spPr>
          <p:txBody>
            <a:bodyPr wrap="square" rtlCol="0">
              <a:spAutoFit/>
            </a:bodyPr>
            <a:lstStyle/>
            <a:p>
              <a:endParaRPr lang="en-AU" sz="1400" b="1" dirty="0">
                <a:solidFill>
                  <a:schemeClr val="tx2"/>
                </a:solidFill>
                <a:latin typeface="Candara Light" panose="020E0502030303020204" pitchFamily="34" charset="0"/>
              </a:endParaRPr>
            </a:p>
            <a:p>
              <a:endParaRPr lang="en-AU" sz="1400" dirty="0">
                <a:latin typeface="Candara Light" panose="020E0502030303020204" pitchFamily="34" charset="0"/>
              </a:endParaRPr>
            </a:p>
          </p:txBody>
        </p:sp>
        <p:sp>
          <p:nvSpPr>
            <p:cNvPr id="5" name="Subtitle 2">
              <a:extLst>
                <a:ext uri="{FF2B5EF4-FFF2-40B4-BE49-F238E27FC236}">
                  <a16:creationId xmlns:a16="http://schemas.microsoft.com/office/drawing/2014/main" id="{3A9C28D3-60C9-B371-08AD-948683EB8384}"/>
                </a:ext>
              </a:extLst>
            </p:cNvPr>
            <p:cNvSpPr txBox="1">
              <a:spLocks/>
            </p:cNvSpPr>
            <p:nvPr/>
          </p:nvSpPr>
          <p:spPr>
            <a:xfrm>
              <a:off x="901634" y="4748075"/>
              <a:ext cx="4459360" cy="3530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AU" sz="1800" b="1" u="sng" dirty="0">
                <a:solidFill>
                  <a:schemeClr val="tx2"/>
                </a:solidFill>
                <a:latin typeface="Candara Light" panose="020E0502030303020204" pitchFamily="34" charset="0"/>
                <a:ea typeface="ヒラギノ角ゴ Pro W3"/>
                <a:cs typeface="Times New Roman" panose="02020603050405020304" pitchFamily="18" charset="0"/>
              </a:endParaRPr>
            </a:p>
            <a:p>
              <a:endParaRPr lang="en-AU" dirty="0"/>
            </a:p>
          </p:txBody>
        </p:sp>
      </p:grpSp>
      <p:sp>
        <p:nvSpPr>
          <p:cNvPr id="7" name="Rectangle 6">
            <a:extLst>
              <a:ext uri="{FF2B5EF4-FFF2-40B4-BE49-F238E27FC236}">
                <a16:creationId xmlns:a16="http://schemas.microsoft.com/office/drawing/2014/main" id="{7691BB8F-D2F9-9D64-A30B-25FC111A6E8E}"/>
              </a:ext>
            </a:extLst>
          </p:cNvPr>
          <p:cNvSpPr/>
          <p:nvPr/>
        </p:nvSpPr>
        <p:spPr>
          <a:xfrm>
            <a:off x="3887748" y="919899"/>
            <a:ext cx="4833357" cy="523220"/>
          </a:xfrm>
          <a:prstGeom prst="rect">
            <a:avLst/>
          </a:prstGeom>
          <a:noFill/>
          <a:ln>
            <a:noFill/>
          </a:ln>
        </p:spPr>
        <p:txBody>
          <a:bodyPr wrap="square" lIns="91440" tIns="45720" rIns="91440" bIns="45720">
            <a:spAutoFit/>
          </a:bodyPr>
          <a:lstStyle/>
          <a:p>
            <a:pPr algn="ctr"/>
            <a:r>
              <a:rPr lang="en-US" sz="2800" b="1" u="sng" cap="none" spc="0" dirty="0">
                <a:ln w="0">
                  <a:noFill/>
                </a:ln>
                <a:solidFill>
                  <a:schemeClr val="tx2"/>
                </a:solidFill>
                <a:effectLst>
                  <a:outerShdw blurRad="38100" dist="25400" dir="5400000" algn="ctr" rotWithShape="0">
                    <a:srgbClr val="6E747A">
                      <a:alpha val="43000"/>
                    </a:srgbClr>
                  </a:outerShdw>
                </a:effectLst>
                <a:latin typeface="Candara Light" panose="020E0502030303020204" pitchFamily="34" charset="0"/>
              </a:rPr>
              <a:t>Breakfast Options</a:t>
            </a:r>
          </a:p>
        </p:txBody>
      </p:sp>
    </p:spTree>
    <p:extLst>
      <p:ext uri="{BB962C8B-B14F-4D97-AF65-F5344CB8AC3E}">
        <p14:creationId xmlns:p14="http://schemas.microsoft.com/office/powerpoint/2010/main" val="1315039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8F4B000-D1A9-7CF1-BEB8-D5B15539AE2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pic>
        <p:nvPicPr>
          <p:cNvPr id="4" name="Picture 2">
            <a:extLst>
              <a:ext uri="{FF2B5EF4-FFF2-40B4-BE49-F238E27FC236}">
                <a16:creationId xmlns:a16="http://schemas.microsoft.com/office/drawing/2014/main" id="{910B7645-142A-45FD-090D-5F6A871D74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628" y="392849"/>
            <a:ext cx="3233738" cy="105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Box 6">
            <a:extLst>
              <a:ext uri="{FF2B5EF4-FFF2-40B4-BE49-F238E27FC236}">
                <a16:creationId xmlns:a16="http://schemas.microsoft.com/office/drawing/2014/main" id="{BCABD8EB-6944-17AA-FCEC-845F11D92374}"/>
              </a:ext>
            </a:extLst>
          </p:cNvPr>
          <p:cNvSpPr txBox="1"/>
          <p:nvPr/>
        </p:nvSpPr>
        <p:spPr>
          <a:xfrm>
            <a:off x="807628" y="2029973"/>
            <a:ext cx="9946097" cy="2585323"/>
          </a:xfrm>
          <a:prstGeom prst="rect">
            <a:avLst/>
          </a:prstGeom>
          <a:noFill/>
        </p:spPr>
        <p:txBody>
          <a:bodyPr wrap="square" rtlCol="0">
            <a:spAutoFit/>
          </a:bodyPr>
          <a:lstStyle/>
          <a:p>
            <a:r>
              <a:rPr lang="en-AU" b="1" u="sng" dirty="0">
                <a:solidFill>
                  <a:schemeClr val="tx2"/>
                </a:solidFill>
                <a:latin typeface="Candara Light" panose="020E0502030303020204" pitchFamily="34" charset="0"/>
              </a:rPr>
              <a:t>Savoury </a:t>
            </a:r>
          </a:p>
          <a:p>
            <a:r>
              <a:rPr lang="en-AU" sz="1400" b="1" dirty="0">
                <a:solidFill>
                  <a:schemeClr val="tx2"/>
                </a:solidFill>
                <a:latin typeface="Candara Light" panose="020E0502030303020204" pitchFamily="34" charset="0"/>
              </a:rPr>
              <a:t>Mini Croissants with Sliced Leg Ham, Tomato &amp; Cheese						$5.00pp</a:t>
            </a:r>
          </a:p>
          <a:p>
            <a:r>
              <a:rPr lang="en-AU" sz="1400" b="1" dirty="0">
                <a:solidFill>
                  <a:schemeClr val="tx2"/>
                </a:solidFill>
                <a:latin typeface="Candara Light" panose="020E0502030303020204" pitchFamily="34" charset="0"/>
              </a:rPr>
              <a:t>Vegetarian Frittata (GF) (VT)								$5.00pp</a:t>
            </a:r>
          </a:p>
          <a:p>
            <a:r>
              <a:rPr lang="en-AU" sz="1400" b="1" dirty="0">
                <a:solidFill>
                  <a:schemeClr val="tx2"/>
                </a:solidFill>
                <a:latin typeface="Candara Light" panose="020E0502030303020204" pitchFamily="34" charset="0"/>
              </a:rPr>
              <a:t>Bacon &amp; Egg Roll with BBQ Sauce- Option of Gluten Free						$7.5opp</a:t>
            </a:r>
          </a:p>
          <a:p>
            <a:endParaRPr lang="en-AU" sz="1400" b="1" dirty="0">
              <a:solidFill>
                <a:schemeClr val="tx2"/>
              </a:solidFill>
              <a:latin typeface="Candara Light" panose="020E0502030303020204" pitchFamily="34" charset="0"/>
            </a:endParaRPr>
          </a:p>
          <a:p>
            <a:r>
              <a:rPr lang="en-AU" b="1" u="sng" dirty="0">
                <a:solidFill>
                  <a:schemeClr val="tx2"/>
                </a:solidFill>
                <a:latin typeface="Candara Light" panose="020E0502030303020204" pitchFamily="34" charset="0"/>
              </a:rPr>
              <a:t>Sweet</a:t>
            </a:r>
            <a:endParaRPr lang="en-AU" sz="1400" b="1" dirty="0">
              <a:solidFill>
                <a:schemeClr val="tx2"/>
              </a:solidFill>
              <a:latin typeface="Candara Light" panose="020E0502030303020204" pitchFamily="34" charset="0"/>
            </a:endParaRPr>
          </a:p>
          <a:p>
            <a:r>
              <a:rPr lang="en-AU" sz="1400" b="1" dirty="0">
                <a:solidFill>
                  <a:schemeClr val="tx2"/>
                </a:solidFill>
                <a:latin typeface="Candara Light" panose="020E0502030303020204" pitchFamily="34" charset="0"/>
              </a:rPr>
              <a:t>House Made Scones with Jam &amp; Whipped Cream							$5.00pp</a:t>
            </a:r>
          </a:p>
          <a:p>
            <a:r>
              <a:rPr lang="en-AU" sz="1400" b="1" dirty="0">
                <a:solidFill>
                  <a:schemeClr val="tx2"/>
                </a:solidFill>
                <a:latin typeface="Candara Light" panose="020E0502030303020204" pitchFamily="34" charset="0"/>
              </a:rPr>
              <a:t>Seasonal Fruit Skewer (GF) (VT) (VG)								$5.00pp</a:t>
            </a:r>
          </a:p>
          <a:p>
            <a:r>
              <a:rPr lang="en-AU" sz="1400" b="1" dirty="0">
                <a:solidFill>
                  <a:schemeClr val="tx2"/>
                </a:solidFill>
                <a:latin typeface="Candara Light" panose="020E0502030303020204" pitchFamily="34" charset="0"/>
              </a:rPr>
              <a:t>Banana Bread with Honeyed Whipped Cream							$5.00pp</a:t>
            </a:r>
          </a:p>
          <a:p>
            <a:r>
              <a:rPr lang="en-AU" sz="1400" b="1" dirty="0">
                <a:solidFill>
                  <a:schemeClr val="tx2"/>
                </a:solidFill>
                <a:latin typeface="Candara Light" panose="020E0502030303020204" pitchFamily="34" charset="0"/>
              </a:rPr>
              <a:t>Portuguese Custard Tart									$5.50pp</a:t>
            </a:r>
          </a:p>
          <a:p>
            <a:r>
              <a:rPr lang="en-AU" sz="1400" b="1" dirty="0">
                <a:solidFill>
                  <a:schemeClr val="tx2"/>
                </a:solidFill>
                <a:latin typeface="Candara Light" panose="020E0502030303020204" pitchFamily="34" charset="0"/>
              </a:rPr>
              <a:t>Large Muffin									$6.50pp</a:t>
            </a:r>
          </a:p>
        </p:txBody>
      </p:sp>
      <p:sp>
        <p:nvSpPr>
          <p:cNvPr id="8" name="TextBox 7">
            <a:extLst>
              <a:ext uri="{FF2B5EF4-FFF2-40B4-BE49-F238E27FC236}">
                <a16:creationId xmlns:a16="http://schemas.microsoft.com/office/drawing/2014/main" id="{27997C13-424C-0626-1579-9D9FAA5031F6}"/>
              </a:ext>
            </a:extLst>
          </p:cNvPr>
          <p:cNvSpPr txBox="1"/>
          <p:nvPr/>
        </p:nvSpPr>
        <p:spPr>
          <a:xfrm>
            <a:off x="807628" y="4828027"/>
            <a:ext cx="10058400" cy="1015663"/>
          </a:xfrm>
          <a:prstGeom prst="rect">
            <a:avLst/>
          </a:prstGeom>
          <a:noFill/>
        </p:spPr>
        <p:txBody>
          <a:bodyPr wrap="square" rtlCol="0">
            <a:spAutoFit/>
          </a:bodyPr>
          <a:lstStyle/>
          <a:p>
            <a:r>
              <a:rPr lang="en-AU" b="1" u="sng" dirty="0">
                <a:solidFill>
                  <a:schemeClr val="tx2"/>
                </a:solidFill>
                <a:latin typeface="Candara Light" panose="020E0502030303020204" pitchFamily="34" charset="0"/>
              </a:rPr>
              <a:t>Optional Beverages </a:t>
            </a:r>
          </a:p>
          <a:p>
            <a:r>
              <a:rPr lang="en-AU" sz="1400" b="1" dirty="0">
                <a:solidFill>
                  <a:schemeClr val="tx2"/>
                </a:solidFill>
                <a:latin typeface="Candara Light" panose="020E0502030303020204" pitchFamily="34" charset="0"/>
              </a:rPr>
              <a:t>Mixed juice Selection									$4.50pp</a:t>
            </a:r>
          </a:p>
          <a:p>
            <a:r>
              <a:rPr lang="en-AU" sz="1400" b="1" dirty="0">
                <a:solidFill>
                  <a:schemeClr val="tx2"/>
                </a:solidFill>
                <a:latin typeface="Candara Light" panose="020E0502030303020204" pitchFamily="34" charset="0"/>
              </a:rPr>
              <a:t>Freshly Brewed Vittoria Coffee &amp; LMVT Fine Leaf Tea Selection						$4.00pp</a:t>
            </a:r>
          </a:p>
          <a:p>
            <a:r>
              <a:rPr lang="en-AU" sz="1400" b="1" dirty="0">
                <a:solidFill>
                  <a:schemeClr val="tx2"/>
                </a:solidFill>
                <a:latin typeface="Candara Light" panose="020E0502030303020204" pitchFamily="34" charset="0"/>
              </a:rPr>
              <a:t>Assorted Soft Drinks									$4.50pp</a:t>
            </a:r>
          </a:p>
        </p:txBody>
      </p:sp>
      <p:sp>
        <p:nvSpPr>
          <p:cNvPr id="2" name="Rectangle 1">
            <a:extLst>
              <a:ext uri="{FF2B5EF4-FFF2-40B4-BE49-F238E27FC236}">
                <a16:creationId xmlns:a16="http://schemas.microsoft.com/office/drawing/2014/main" id="{731BA454-47DF-752A-D8FA-D1B9F3F1E6A1}"/>
              </a:ext>
            </a:extLst>
          </p:cNvPr>
          <p:cNvSpPr/>
          <p:nvPr/>
        </p:nvSpPr>
        <p:spPr>
          <a:xfrm>
            <a:off x="4360148" y="917945"/>
            <a:ext cx="6237820" cy="523220"/>
          </a:xfrm>
          <a:prstGeom prst="rect">
            <a:avLst/>
          </a:prstGeom>
          <a:noFill/>
          <a:ln>
            <a:noFill/>
          </a:ln>
        </p:spPr>
        <p:txBody>
          <a:bodyPr wrap="square" lIns="91440" tIns="45720" rIns="91440" bIns="45720">
            <a:spAutoFit/>
          </a:bodyPr>
          <a:lstStyle/>
          <a:p>
            <a:pPr algn="ctr"/>
            <a:r>
              <a:rPr lang="en-US" sz="2800" b="1" u="sng" cap="none" spc="0" dirty="0">
                <a:ln w="0">
                  <a:noFill/>
                </a:ln>
                <a:solidFill>
                  <a:schemeClr val="tx2"/>
                </a:solidFill>
                <a:effectLst>
                  <a:outerShdw blurRad="38100" dist="25400" dir="5400000" algn="ctr" rotWithShape="0">
                    <a:srgbClr val="6E747A">
                      <a:alpha val="43000"/>
                    </a:srgbClr>
                  </a:outerShdw>
                </a:effectLst>
                <a:latin typeface="Candara Light" panose="020E0502030303020204" pitchFamily="34" charset="0"/>
              </a:rPr>
              <a:t>Morning &amp; Afternoon Tea Options</a:t>
            </a:r>
          </a:p>
        </p:txBody>
      </p:sp>
    </p:spTree>
    <p:extLst>
      <p:ext uri="{BB962C8B-B14F-4D97-AF65-F5344CB8AC3E}">
        <p14:creationId xmlns:p14="http://schemas.microsoft.com/office/powerpoint/2010/main" val="1964143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DC21942-2353-A680-87CC-009343CAF86F}"/>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2">
            <a:extLst>
              <a:ext uri="{FF2B5EF4-FFF2-40B4-BE49-F238E27FC236}">
                <a16:creationId xmlns:a16="http://schemas.microsoft.com/office/drawing/2014/main" id="{F68E652C-F387-58D2-27AF-3259134415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628" y="392849"/>
            <a:ext cx="3233738" cy="105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4" name="Group 3">
            <a:extLst>
              <a:ext uri="{FF2B5EF4-FFF2-40B4-BE49-F238E27FC236}">
                <a16:creationId xmlns:a16="http://schemas.microsoft.com/office/drawing/2014/main" id="{019C85CE-628B-BE34-1095-25218BE4652F}"/>
              </a:ext>
            </a:extLst>
          </p:cNvPr>
          <p:cNvGrpSpPr/>
          <p:nvPr/>
        </p:nvGrpSpPr>
        <p:grpSpPr>
          <a:xfrm>
            <a:off x="807626" y="3748437"/>
            <a:ext cx="11212922" cy="1330851"/>
            <a:chOff x="740952" y="2932808"/>
            <a:chExt cx="11212922" cy="1330851"/>
          </a:xfrm>
        </p:grpSpPr>
        <p:sp>
          <p:nvSpPr>
            <p:cNvPr id="7" name="TextBox 6">
              <a:extLst>
                <a:ext uri="{FF2B5EF4-FFF2-40B4-BE49-F238E27FC236}">
                  <a16:creationId xmlns:a16="http://schemas.microsoft.com/office/drawing/2014/main" id="{DF00B99D-1ADD-B0FB-957C-DE67CFB11AA2}"/>
                </a:ext>
              </a:extLst>
            </p:cNvPr>
            <p:cNvSpPr txBox="1"/>
            <p:nvPr/>
          </p:nvSpPr>
          <p:spPr>
            <a:xfrm>
              <a:off x="740952" y="2932808"/>
              <a:ext cx="11212922" cy="369332"/>
            </a:xfrm>
            <a:prstGeom prst="rect">
              <a:avLst/>
            </a:prstGeom>
            <a:noFill/>
          </p:spPr>
          <p:txBody>
            <a:bodyPr wrap="square" rtlCol="0">
              <a:spAutoFit/>
            </a:bodyPr>
            <a:lstStyle/>
            <a:p>
              <a:r>
                <a:rPr lang="en-AU" b="1" u="sng" dirty="0">
                  <a:solidFill>
                    <a:schemeClr val="tx2"/>
                  </a:solidFill>
                  <a:latin typeface="Candara Light" panose="020E0502030303020204" pitchFamily="34" charset="0"/>
                </a:rPr>
                <a:t>Hot Lunch  $30.00pp (</a:t>
              </a:r>
              <a:r>
                <a:rPr lang="en-AU" b="1" u="sng" dirty="0">
                  <a:solidFill>
                    <a:srgbClr val="FF0000"/>
                  </a:solidFill>
                  <a:latin typeface="Candara Light" panose="020E0502030303020204" pitchFamily="34" charset="0"/>
                </a:rPr>
                <a:t>20 pax min</a:t>
              </a:r>
              <a:r>
                <a:rPr lang="en-AU" b="1" u="sng" dirty="0">
                  <a:solidFill>
                    <a:schemeClr val="tx2"/>
                  </a:solidFill>
                  <a:latin typeface="Candara Light" panose="020E0502030303020204" pitchFamily="34" charset="0"/>
                </a:rPr>
                <a:t>)</a:t>
              </a:r>
            </a:p>
          </p:txBody>
        </p:sp>
        <p:sp>
          <p:nvSpPr>
            <p:cNvPr id="8" name="TextBox 7">
              <a:extLst>
                <a:ext uri="{FF2B5EF4-FFF2-40B4-BE49-F238E27FC236}">
                  <a16:creationId xmlns:a16="http://schemas.microsoft.com/office/drawing/2014/main" id="{65519BBA-4005-0080-2A2E-337D84673B31}"/>
                </a:ext>
              </a:extLst>
            </p:cNvPr>
            <p:cNvSpPr txBox="1"/>
            <p:nvPr/>
          </p:nvSpPr>
          <p:spPr>
            <a:xfrm>
              <a:off x="740953" y="3247996"/>
              <a:ext cx="10317572" cy="1015663"/>
            </a:xfrm>
            <a:prstGeom prst="rect">
              <a:avLst/>
            </a:prstGeom>
            <a:noFill/>
          </p:spPr>
          <p:txBody>
            <a:bodyPr wrap="square" rtlCol="0">
              <a:spAutoFit/>
            </a:bodyPr>
            <a:lstStyle/>
            <a:p>
              <a:pPr lvl="0"/>
              <a:r>
                <a:rPr lang="en-US" sz="1400" b="1" dirty="0">
                  <a:solidFill>
                    <a:schemeClr val="tx2"/>
                  </a:solidFill>
                  <a:effectLst/>
                  <a:latin typeface="Candara Light" panose="020E0502030303020204" pitchFamily="34" charset="0"/>
                  <a:ea typeface="ヒラギノ角ゴ Pro W3"/>
                  <a:cs typeface="Times New Roman" panose="02020603050405020304" pitchFamily="18" charset="0"/>
                </a:rPr>
                <a:t>Grilled Rump Steak with Chips</a:t>
              </a:r>
              <a:r>
                <a:rPr lang="en-US" sz="1400" b="1" dirty="0">
                  <a:solidFill>
                    <a:schemeClr val="tx2"/>
                  </a:solidFill>
                  <a:latin typeface="Candara Light" panose="020E0502030303020204" pitchFamily="34" charset="0"/>
                  <a:ea typeface="ヒラギノ角ゴ Pro W3"/>
                  <a:cs typeface="Times New Roman" panose="02020603050405020304" pitchFamily="18" charset="0"/>
                </a:rPr>
                <a:t> &amp; </a:t>
              </a:r>
              <a:r>
                <a:rPr lang="en-US" sz="1400" b="1" dirty="0">
                  <a:solidFill>
                    <a:schemeClr val="tx2"/>
                  </a:solidFill>
                  <a:effectLst/>
                  <a:latin typeface="Candara Light" panose="020E0502030303020204" pitchFamily="34" charset="0"/>
                  <a:ea typeface="ヒラギノ角ゴ Pro W3"/>
                  <a:cs typeface="Times New Roman" panose="02020603050405020304" pitchFamily="18" charset="0"/>
                </a:rPr>
                <a:t>Gravy (GF)					</a:t>
              </a:r>
            </a:p>
            <a:p>
              <a:r>
                <a:rPr lang="en-US" sz="1400" b="1" dirty="0">
                  <a:solidFill>
                    <a:schemeClr val="tx2"/>
                  </a:solidFill>
                  <a:effectLst/>
                  <a:latin typeface="Candara Light" panose="020E0502030303020204" pitchFamily="34" charset="0"/>
                  <a:ea typeface="ヒラギノ角ゴ Pro W3"/>
                  <a:cs typeface="Times New Roman" panose="02020603050405020304" pitchFamily="18" charset="0"/>
                </a:rPr>
                <a:t>Beer Battered Snapper with Chips, Salad &amp; Dill Tartar</a:t>
              </a:r>
              <a:endParaRPr lang="en-AU" sz="1400" b="1" dirty="0">
                <a:solidFill>
                  <a:schemeClr val="tx2"/>
                </a:solidFill>
                <a:effectLst/>
                <a:latin typeface="Candara Light" panose="020E0502030303020204" pitchFamily="34" charset="0"/>
                <a:ea typeface="ヒラギノ角ゴ Pro W3"/>
                <a:cs typeface="Times New Roman" panose="02020603050405020304" pitchFamily="18" charset="0"/>
              </a:endParaRPr>
            </a:p>
            <a:p>
              <a:r>
                <a:rPr lang="en-US" sz="1400" b="1" dirty="0">
                  <a:solidFill>
                    <a:schemeClr val="tx2"/>
                  </a:solidFill>
                  <a:effectLst/>
                  <a:latin typeface="Candara Light" panose="020E0502030303020204" pitchFamily="34" charset="0"/>
                  <a:ea typeface="ヒラギノ角ゴ Pro W3"/>
                  <a:cs typeface="Times New Roman" panose="02020603050405020304" pitchFamily="18" charset="0"/>
                </a:rPr>
                <a:t>Pumpkin Ravioli or Coconut Jack Fruit Stir Fry (VG) (GF) </a:t>
              </a:r>
              <a:endParaRPr lang="en-AU" sz="1400" b="1" dirty="0">
                <a:solidFill>
                  <a:schemeClr val="tx2"/>
                </a:solidFill>
                <a:effectLst/>
                <a:latin typeface="Candara Light" panose="020E0502030303020204" pitchFamily="34" charset="0"/>
                <a:ea typeface="ヒラギノ角ゴ Pro W3"/>
                <a:cs typeface="Times New Roman" panose="02020603050405020304" pitchFamily="18" charset="0"/>
              </a:endParaRPr>
            </a:p>
            <a:p>
              <a:pPr lvl="0"/>
              <a:endParaRPr lang="en-AU" sz="1800" dirty="0">
                <a:solidFill>
                  <a:schemeClr val="tx2"/>
                </a:solidFill>
                <a:effectLst/>
                <a:latin typeface="Helvetica" panose="020B0604020202020204" pitchFamily="34" charset="0"/>
                <a:ea typeface="ヒラギノ角ゴ Pro W3"/>
                <a:cs typeface="Times New Roman" panose="02020603050405020304" pitchFamily="18" charset="0"/>
              </a:endParaRPr>
            </a:p>
          </p:txBody>
        </p:sp>
      </p:grpSp>
      <p:grpSp>
        <p:nvGrpSpPr>
          <p:cNvPr id="3" name="Group 2">
            <a:extLst>
              <a:ext uri="{FF2B5EF4-FFF2-40B4-BE49-F238E27FC236}">
                <a16:creationId xmlns:a16="http://schemas.microsoft.com/office/drawing/2014/main" id="{71367708-6F28-F3B3-A7EF-B461C266F4D5}"/>
              </a:ext>
            </a:extLst>
          </p:cNvPr>
          <p:cNvGrpSpPr/>
          <p:nvPr/>
        </p:nvGrpSpPr>
        <p:grpSpPr>
          <a:xfrm>
            <a:off x="807625" y="2951855"/>
            <a:ext cx="11212922" cy="635238"/>
            <a:chOff x="740952" y="4163279"/>
            <a:chExt cx="11212922" cy="635238"/>
          </a:xfrm>
        </p:grpSpPr>
        <p:sp>
          <p:nvSpPr>
            <p:cNvPr id="9" name="TextBox 8">
              <a:extLst>
                <a:ext uri="{FF2B5EF4-FFF2-40B4-BE49-F238E27FC236}">
                  <a16:creationId xmlns:a16="http://schemas.microsoft.com/office/drawing/2014/main" id="{5A656784-CA23-2806-B470-C2660504983C}"/>
                </a:ext>
              </a:extLst>
            </p:cNvPr>
            <p:cNvSpPr txBox="1"/>
            <p:nvPr/>
          </p:nvSpPr>
          <p:spPr>
            <a:xfrm>
              <a:off x="740952" y="4163279"/>
              <a:ext cx="11212922" cy="369332"/>
            </a:xfrm>
            <a:prstGeom prst="rect">
              <a:avLst/>
            </a:prstGeom>
            <a:noFill/>
          </p:spPr>
          <p:txBody>
            <a:bodyPr wrap="square" rtlCol="0">
              <a:spAutoFit/>
            </a:bodyPr>
            <a:lstStyle/>
            <a:p>
              <a:r>
                <a:rPr lang="en-AU" b="1" u="sng" dirty="0">
                  <a:solidFill>
                    <a:schemeClr val="tx2"/>
                  </a:solidFill>
                  <a:latin typeface="Candara Light" panose="020E0502030303020204" pitchFamily="34" charset="0"/>
                </a:rPr>
                <a:t>Platter Lunch $10.00pp- </a:t>
              </a:r>
              <a:r>
                <a:rPr lang="en-AU" b="1" u="sng" dirty="0">
                  <a:solidFill>
                    <a:srgbClr val="FF0000"/>
                  </a:solidFill>
                  <a:latin typeface="Candara Light" panose="020E0502030303020204" pitchFamily="34" charset="0"/>
                </a:rPr>
                <a:t>1 x wrap or roll per person</a:t>
              </a:r>
            </a:p>
          </p:txBody>
        </p:sp>
        <p:sp>
          <p:nvSpPr>
            <p:cNvPr id="10" name="TextBox 9">
              <a:extLst>
                <a:ext uri="{FF2B5EF4-FFF2-40B4-BE49-F238E27FC236}">
                  <a16:creationId xmlns:a16="http://schemas.microsoft.com/office/drawing/2014/main" id="{5A649C22-4982-ADB9-BB47-B73E0BB19D96}"/>
                </a:ext>
              </a:extLst>
            </p:cNvPr>
            <p:cNvSpPr txBox="1"/>
            <p:nvPr/>
          </p:nvSpPr>
          <p:spPr>
            <a:xfrm>
              <a:off x="740953" y="4490740"/>
              <a:ext cx="10879547" cy="307777"/>
            </a:xfrm>
            <a:prstGeom prst="rect">
              <a:avLst/>
            </a:prstGeom>
            <a:noFill/>
          </p:spPr>
          <p:txBody>
            <a:bodyPr wrap="square" rtlCol="0">
              <a:spAutoFit/>
            </a:bodyPr>
            <a:lstStyle/>
            <a:p>
              <a:r>
                <a:rPr lang="en-US" sz="1400" b="1" dirty="0">
                  <a:solidFill>
                    <a:schemeClr val="tx2"/>
                  </a:solidFill>
                  <a:effectLst/>
                  <a:latin typeface="Candara Light" panose="020E0502030303020204" pitchFamily="34" charset="0"/>
                  <a:ea typeface="ヒラギノ角ゴ Pro W3"/>
                </a:rPr>
                <a:t>Chef’s Bakery Selection of Wraps &amp; Rolls - Option of Gluten Free</a:t>
              </a:r>
              <a:endParaRPr lang="en-AU" sz="1400" b="1" dirty="0">
                <a:solidFill>
                  <a:schemeClr val="tx2"/>
                </a:solidFill>
                <a:latin typeface="Candara Light" panose="020E0502030303020204" pitchFamily="34" charset="0"/>
              </a:endParaRPr>
            </a:p>
          </p:txBody>
        </p:sp>
      </p:grpSp>
      <p:grpSp>
        <p:nvGrpSpPr>
          <p:cNvPr id="11" name="Group 10">
            <a:extLst>
              <a:ext uri="{FF2B5EF4-FFF2-40B4-BE49-F238E27FC236}">
                <a16:creationId xmlns:a16="http://schemas.microsoft.com/office/drawing/2014/main" id="{F15B6891-7398-12CB-D112-2F4F6D86C906}"/>
              </a:ext>
            </a:extLst>
          </p:cNvPr>
          <p:cNvGrpSpPr/>
          <p:nvPr/>
        </p:nvGrpSpPr>
        <p:grpSpPr>
          <a:xfrm>
            <a:off x="807625" y="5052521"/>
            <a:ext cx="10984323" cy="799182"/>
            <a:chOff x="740952" y="5069053"/>
            <a:chExt cx="10984323" cy="799182"/>
          </a:xfrm>
        </p:grpSpPr>
        <p:sp>
          <p:nvSpPr>
            <p:cNvPr id="12" name="TextBox 11">
              <a:extLst>
                <a:ext uri="{FF2B5EF4-FFF2-40B4-BE49-F238E27FC236}">
                  <a16:creationId xmlns:a16="http://schemas.microsoft.com/office/drawing/2014/main" id="{E078F54A-2FDC-6EB4-2059-9F6B638B4FC0}"/>
                </a:ext>
              </a:extLst>
            </p:cNvPr>
            <p:cNvSpPr txBox="1"/>
            <p:nvPr/>
          </p:nvSpPr>
          <p:spPr>
            <a:xfrm>
              <a:off x="740952" y="5069053"/>
              <a:ext cx="6096000" cy="369332"/>
            </a:xfrm>
            <a:prstGeom prst="rect">
              <a:avLst/>
            </a:prstGeom>
            <a:noFill/>
          </p:spPr>
          <p:txBody>
            <a:bodyPr wrap="square">
              <a:spAutoFit/>
            </a:bodyPr>
            <a:lstStyle/>
            <a:p>
              <a:r>
                <a:rPr lang="en-US" sz="1800" b="1" u="sng" dirty="0">
                  <a:solidFill>
                    <a:schemeClr val="tx2"/>
                  </a:solidFill>
                  <a:effectLst/>
                  <a:latin typeface="Candara Light" panose="020E0502030303020204" pitchFamily="34" charset="0"/>
                  <a:ea typeface="ヒラギノ角ゴ Pro W3"/>
                </a:rPr>
                <a:t>Optional Beverages</a:t>
              </a:r>
              <a:endParaRPr lang="en-AU" b="1" u="sng" dirty="0">
                <a:solidFill>
                  <a:schemeClr val="tx2"/>
                </a:solidFill>
                <a:latin typeface="Candara Light" panose="020E0502030303020204" pitchFamily="34" charset="0"/>
              </a:endParaRPr>
            </a:p>
          </p:txBody>
        </p:sp>
        <p:sp>
          <p:nvSpPr>
            <p:cNvPr id="14" name="TextBox 13">
              <a:extLst>
                <a:ext uri="{FF2B5EF4-FFF2-40B4-BE49-F238E27FC236}">
                  <a16:creationId xmlns:a16="http://schemas.microsoft.com/office/drawing/2014/main" id="{BDE3D5ED-B54F-ABA7-7412-1C6C04B14025}"/>
                </a:ext>
              </a:extLst>
            </p:cNvPr>
            <p:cNvSpPr txBox="1"/>
            <p:nvPr/>
          </p:nvSpPr>
          <p:spPr>
            <a:xfrm>
              <a:off x="740952" y="5345015"/>
              <a:ext cx="10984323" cy="523220"/>
            </a:xfrm>
            <a:prstGeom prst="rect">
              <a:avLst/>
            </a:prstGeom>
            <a:noFill/>
          </p:spPr>
          <p:txBody>
            <a:bodyPr wrap="square">
              <a:spAutoFit/>
            </a:bodyPr>
            <a:lstStyle/>
            <a:p>
              <a:r>
                <a:rPr lang="en-US" sz="1400" b="1" dirty="0">
                  <a:solidFill>
                    <a:schemeClr val="tx2"/>
                  </a:solidFill>
                  <a:effectLst/>
                  <a:latin typeface="Candara Light" panose="020E0502030303020204" pitchFamily="34" charset="0"/>
                  <a:ea typeface="ヒラギノ角ゴ Pro W3"/>
                </a:rPr>
                <a:t>Mixed Juice Selection									$4.50pp</a:t>
              </a:r>
            </a:p>
            <a:p>
              <a:r>
                <a:rPr lang="en-US" sz="1400" b="1" dirty="0">
                  <a:solidFill>
                    <a:schemeClr val="tx2"/>
                  </a:solidFill>
                  <a:latin typeface="Candara Light" panose="020E0502030303020204" pitchFamily="34" charset="0"/>
                  <a:ea typeface="ヒラギノ角ゴ Pro W3"/>
                </a:rPr>
                <a:t>Assorted Soft Drinks									$4.50pp</a:t>
              </a:r>
              <a:r>
                <a:rPr lang="en-US" sz="1400" b="1" dirty="0">
                  <a:solidFill>
                    <a:schemeClr val="tx2"/>
                  </a:solidFill>
                  <a:effectLst/>
                  <a:latin typeface="Candara Light" panose="020E0502030303020204" pitchFamily="34" charset="0"/>
                  <a:ea typeface="ヒラギノ角ゴ Pro W3"/>
                </a:rPr>
                <a:t>	</a:t>
              </a:r>
              <a:endParaRPr lang="en-AU" sz="1400" b="1" dirty="0">
                <a:solidFill>
                  <a:schemeClr val="tx2"/>
                </a:solidFill>
                <a:latin typeface="Candara Light" panose="020E0502030303020204" pitchFamily="34" charset="0"/>
              </a:endParaRPr>
            </a:p>
          </p:txBody>
        </p:sp>
      </p:grpSp>
      <p:grpSp>
        <p:nvGrpSpPr>
          <p:cNvPr id="13" name="Group 12">
            <a:extLst>
              <a:ext uri="{FF2B5EF4-FFF2-40B4-BE49-F238E27FC236}">
                <a16:creationId xmlns:a16="http://schemas.microsoft.com/office/drawing/2014/main" id="{F5512ECD-4A14-FE21-6BB5-C6C7FF4C28C1}"/>
              </a:ext>
            </a:extLst>
          </p:cNvPr>
          <p:cNvGrpSpPr/>
          <p:nvPr/>
        </p:nvGrpSpPr>
        <p:grpSpPr>
          <a:xfrm>
            <a:off x="807625" y="2101378"/>
            <a:ext cx="10317574" cy="892552"/>
            <a:chOff x="740951" y="1540402"/>
            <a:chExt cx="10317574" cy="892552"/>
          </a:xfrm>
        </p:grpSpPr>
        <p:sp>
          <p:nvSpPr>
            <p:cNvPr id="6" name="TextBox 5">
              <a:extLst>
                <a:ext uri="{FF2B5EF4-FFF2-40B4-BE49-F238E27FC236}">
                  <a16:creationId xmlns:a16="http://schemas.microsoft.com/office/drawing/2014/main" id="{CC9826EE-6440-0009-3EB0-5BDB3BAD9F0F}"/>
                </a:ext>
              </a:extLst>
            </p:cNvPr>
            <p:cNvSpPr txBox="1"/>
            <p:nvPr/>
          </p:nvSpPr>
          <p:spPr>
            <a:xfrm>
              <a:off x="740953" y="1909734"/>
              <a:ext cx="10317572" cy="523220"/>
            </a:xfrm>
            <a:prstGeom prst="rect">
              <a:avLst/>
            </a:prstGeom>
            <a:noFill/>
          </p:spPr>
          <p:txBody>
            <a:bodyPr wrap="square" rtlCol="0">
              <a:spAutoFit/>
            </a:bodyPr>
            <a:lstStyle/>
            <a:p>
              <a:r>
                <a:rPr lang="en-US" sz="1400" b="1" dirty="0">
                  <a:solidFill>
                    <a:schemeClr val="tx2"/>
                  </a:solidFill>
                  <a:latin typeface="Candara Light" panose="020E0502030303020204" pitchFamily="34" charset="0"/>
                </a:rPr>
                <a:t>Please choose one of the following luncheon options.</a:t>
              </a:r>
            </a:p>
            <a:p>
              <a:endParaRPr lang="en-AU" sz="1400" dirty="0">
                <a:solidFill>
                  <a:schemeClr val="tx2"/>
                </a:solidFill>
                <a:latin typeface="Candara Light" panose="020E0502030303020204" pitchFamily="34" charset="0"/>
              </a:endParaRPr>
            </a:p>
          </p:txBody>
        </p:sp>
        <p:sp>
          <p:nvSpPr>
            <p:cNvPr id="2" name="TextBox 1">
              <a:extLst>
                <a:ext uri="{FF2B5EF4-FFF2-40B4-BE49-F238E27FC236}">
                  <a16:creationId xmlns:a16="http://schemas.microsoft.com/office/drawing/2014/main" id="{6E2D9C95-52D1-E54B-8182-7D29A2DD1505}"/>
                </a:ext>
              </a:extLst>
            </p:cNvPr>
            <p:cNvSpPr txBox="1"/>
            <p:nvPr/>
          </p:nvSpPr>
          <p:spPr>
            <a:xfrm>
              <a:off x="740951" y="1540402"/>
              <a:ext cx="3772325" cy="369332"/>
            </a:xfrm>
            <a:prstGeom prst="rect">
              <a:avLst/>
            </a:prstGeom>
            <a:noFill/>
          </p:spPr>
          <p:txBody>
            <a:bodyPr wrap="square" rtlCol="0">
              <a:spAutoFit/>
            </a:bodyPr>
            <a:lstStyle/>
            <a:p>
              <a:r>
                <a:rPr lang="en-AU" b="1" u="sng" dirty="0">
                  <a:solidFill>
                    <a:schemeClr val="tx2"/>
                  </a:solidFill>
                  <a:latin typeface="Candara Light" panose="020E0502030303020204" pitchFamily="34" charset="0"/>
                </a:rPr>
                <a:t>Boardroom Luncheons </a:t>
              </a:r>
            </a:p>
          </p:txBody>
        </p:sp>
      </p:grpSp>
      <p:sp>
        <p:nvSpPr>
          <p:cNvPr id="16" name="Rectangle 15">
            <a:extLst>
              <a:ext uri="{FF2B5EF4-FFF2-40B4-BE49-F238E27FC236}">
                <a16:creationId xmlns:a16="http://schemas.microsoft.com/office/drawing/2014/main" id="{D6660217-3653-DCD2-83A7-769A8D14A5C6}"/>
              </a:ext>
            </a:extLst>
          </p:cNvPr>
          <p:cNvSpPr/>
          <p:nvPr/>
        </p:nvSpPr>
        <p:spPr>
          <a:xfrm>
            <a:off x="4118390" y="919899"/>
            <a:ext cx="4258018" cy="523220"/>
          </a:xfrm>
          <a:prstGeom prst="rect">
            <a:avLst/>
          </a:prstGeom>
          <a:noFill/>
          <a:ln>
            <a:noFill/>
          </a:ln>
        </p:spPr>
        <p:txBody>
          <a:bodyPr wrap="square" lIns="91440" tIns="45720" rIns="91440" bIns="45720">
            <a:spAutoFit/>
          </a:bodyPr>
          <a:lstStyle/>
          <a:p>
            <a:pPr algn="ctr"/>
            <a:r>
              <a:rPr lang="en-US" sz="2800" b="1" u="sng" cap="none" spc="0" dirty="0">
                <a:ln w="0">
                  <a:noFill/>
                </a:ln>
                <a:solidFill>
                  <a:schemeClr val="tx2"/>
                </a:solidFill>
                <a:effectLst>
                  <a:outerShdw blurRad="38100" dist="25400" dir="5400000" algn="ctr" rotWithShape="0">
                    <a:srgbClr val="6E747A">
                      <a:alpha val="43000"/>
                    </a:srgbClr>
                  </a:outerShdw>
                </a:effectLst>
                <a:latin typeface="Candara Light" panose="020E0502030303020204" pitchFamily="34" charset="0"/>
              </a:rPr>
              <a:t>Lunch Options</a:t>
            </a:r>
          </a:p>
        </p:txBody>
      </p:sp>
    </p:spTree>
    <p:extLst>
      <p:ext uri="{BB962C8B-B14F-4D97-AF65-F5344CB8AC3E}">
        <p14:creationId xmlns:p14="http://schemas.microsoft.com/office/powerpoint/2010/main" val="603945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C35387FA-5D10-8590-8861-D3416EE2B5F5}"/>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90150" y="0"/>
            <a:ext cx="12192000" cy="6858000"/>
          </a:xfrm>
          <a:prstGeom prst="rect">
            <a:avLst/>
          </a:prstGeom>
        </p:spPr>
      </p:pic>
      <p:pic>
        <p:nvPicPr>
          <p:cNvPr id="4" name="Picture 2">
            <a:extLst>
              <a:ext uri="{FF2B5EF4-FFF2-40B4-BE49-F238E27FC236}">
                <a16:creationId xmlns:a16="http://schemas.microsoft.com/office/drawing/2014/main" id="{D45477E8-9810-084C-F037-8D3BB04374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628" y="392849"/>
            <a:ext cx="3233738" cy="105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Box 4">
            <a:extLst>
              <a:ext uri="{FF2B5EF4-FFF2-40B4-BE49-F238E27FC236}">
                <a16:creationId xmlns:a16="http://schemas.microsoft.com/office/drawing/2014/main" id="{EF951D42-1A84-136C-BA24-CABDC87A7B30}"/>
              </a:ext>
            </a:extLst>
          </p:cNvPr>
          <p:cNvSpPr txBox="1"/>
          <p:nvPr/>
        </p:nvSpPr>
        <p:spPr>
          <a:xfrm>
            <a:off x="676272" y="2034433"/>
            <a:ext cx="5229578" cy="646331"/>
          </a:xfrm>
          <a:prstGeom prst="rect">
            <a:avLst/>
          </a:prstGeom>
          <a:noFill/>
        </p:spPr>
        <p:txBody>
          <a:bodyPr wrap="square" rtlCol="0">
            <a:spAutoFit/>
          </a:bodyPr>
          <a:lstStyle/>
          <a:p>
            <a:r>
              <a:rPr lang="en-AU" b="1" u="sng" dirty="0">
                <a:solidFill>
                  <a:schemeClr val="tx2"/>
                </a:solidFill>
                <a:latin typeface="Candara Light" panose="020E0502030303020204" pitchFamily="34" charset="0"/>
              </a:rPr>
              <a:t>Roast Buffet                                                                          $35 per adult/$15.00 per child under 15</a:t>
            </a:r>
          </a:p>
        </p:txBody>
      </p:sp>
      <p:sp>
        <p:nvSpPr>
          <p:cNvPr id="7" name="TextBox 6">
            <a:extLst>
              <a:ext uri="{FF2B5EF4-FFF2-40B4-BE49-F238E27FC236}">
                <a16:creationId xmlns:a16="http://schemas.microsoft.com/office/drawing/2014/main" id="{9F4BE829-37ED-A7CB-2EDF-967997065758}"/>
              </a:ext>
            </a:extLst>
          </p:cNvPr>
          <p:cNvSpPr txBox="1"/>
          <p:nvPr/>
        </p:nvSpPr>
        <p:spPr>
          <a:xfrm>
            <a:off x="676272" y="2728211"/>
            <a:ext cx="3694392" cy="1692771"/>
          </a:xfrm>
          <a:prstGeom prst="rect">
            <a:avLst/>
          </a:prstGeom>
          <a:noFill/>
        </p:spPr>
        <p:txBody>
          <a:bodyPr wrap="square" rtlCol="0">
            <a:spAutoFit/>
          </a:bodyPr>
          <a:lstStyle/>
          <a:p>
            <a:r>
              <a:rPr lang="en-AU" sz="1300" b="1" dirty="0">
                <a:solidFill>
                  <a:schemeClr val="tx2"/>
                </a:solidFill>
                <a:latin typeface="Candara Light" panose="020E0502030303020204" pitchFamily="34" charset="0"/>
              </a:rPr>
              <a:t> Choice of </a:t>
            </a:r>
            <a:r>
              <a:rPr lang="en-AU" sz="1300" b="1" i="1" u="sng" dirty="0">
                <a:solidFill>
                  <a:srgbClr val="FF0000"/>
                </a:solidFill>
                <a:latin typeface="Candara Light" panose="020E0502030303020204" pitchFamily="34" charset="0"/>
              </a:rPr>
              <a:t>two</a:t>
            </a:r>
            <a:r>
              <a:rPr lang="en-AU" sz="1300" b="1" dirty="0">
                <a:solidFill>
                  <a:schemeClr val="tx2"/>
                </a:solidFill>
                <a:latin typeface="Candara Light" panose="020E0502030303020204" pitchFamily="34" charset="0"/>
              </a:rPr>
              <a:t> meats: </a:t>
            </a:r>
          </a:p>
          <a:p>
            <a:r>
              <a:rPr lang="en-AU" sz="1300" b="1" i="1" u="sng" dirty="0">
                <a:solidFill>
                  <a:schemeClr val="tx2"/>
                </a:solidFill>
                <a:latin typeface="Candara Light" panose="020E0502030303020204" pitchFamily="34" charset="0"/>
              </a:rPr>
              <a:t>Beef, Pork or </a:t>
            </a:r>
            <a:r>
              <a:rPr lang="en-AU" sz="1300" b="1" i="1" dirty="0">
                <a:solidFill>
                  <a:schemeClr val="tx2"/>
                </a:solidFill>
                <a:latin typeface="Candara Light" panose="020E0502030303020204" pitchFamily="34" charset="0"/>
              </a:rPr>
              <a:t>Lamb                                                        R</a:t>
            </a:r>
            <a:r>
              <a:rPr lang="en-AU" sz="1300" b="1" dirty="0">
                <a:solidFill>
                  <a:schemeClr val="tx2"/>
                </a:solidFill>
                <a:latin typeface="Candara Light" panose="020E0502030303020204" pitchFamily="34" charset="0"/>
              </a:rPr>
              <a:t>oast potatoes                                                          Roasted vegetables </a:t>
            </a:r>
          </a:p>
          <a:p>
            <a:r>
              <a:rPr lang="en-AU" sz="1300" b="1" dirty="0">
                <a:solidFill>
                  <a:schemeClr val="tx2"/>
                </a:solidFill>
                <a:latin typeface="Candara Light" panose="020E0502030303020204" pitchFamily="34" charset="0"/>
              </a:rPr>
              <a:t>Steamed Rice</a:t>
            </a:r>
          </a:p>
          <a:p>
            <a:r>
              <a:rPr lang="en-AU" sz="1300" b="1" dirty="0">
                <a:solidFill>
                  <a:schemeClr val="tx2"/>
                </a:solidFill>
                <a:latin typeface="Candara Light" panose="020E0502030303020204" pitchFamily="34" charset="0"/>
              </a:rPr>
              <a:t>Bread Rolls</a:t>
            </a:r>
          </a:p>
          <a:p>
            <a:r>
              <a:rPr lang="en-AU" sz="1300" b="1" dirty="0">
                <a:solidFill>
                  <a:schemeClr val="tx2"/>
                </a:solidFill>
                <a:latin typeface="Candara Light" panose="020E0502030303020204" pitchFamily="34" charset="0"/>
              </a:rPr>
              <a:t>Green Salad &amp; Coleslaw Salad</a:t>
            </a:r>
          </a:p>
          <a:p>
            <a:endParaRPr lang="en-AU" sz="1300" b="1" dirty="0">
              <a:solidFill>
                <a:schemeClr val="tx2"/>
              </a:solidFill>
              <a:latin typeface="Candara Light" panose="020E0502030303020204" pitchFamily="34" charset="0"/>
            </a:endParaRPr>
          </a:p>
        </p:txBody>
      </p:sp>
      <p:grpSp>
        <p:nvGrpSpPr>
          <p:cNvPr id="15" name="Group 14">
            <a:extLst>
              <a:ext uri="{FF2B5EF4-FFF2-40B4-BE49-F238E27FC236}">
                <a16:creationId xmlns:a16="http://schemas.microsoft.com/office/drawing/2014/main" id="{553A70B0-314F-4893-7C7E-23C9035EBF65}"/>
              </a:ext>
            </a:extLst>
          </p:cNvPr>
          <p:cNvGrpSpPr/>
          <p:nvPr/>
        </p:nvGrpSpPr>
        <p:grpSpPr>
          <a:xfrm>
            <a:off x="511291" y="4225376"/>
            <a:ext cx="6520553" cy="2585700"/>
            <a:chOff x="480455" y="4119067"/>
            <a:chExt cx="6520553" cy="2585700"/>
          </a:xfrm>
        </p:grpSpPr>
        <p:sp>
          <p:nvSpPr>
            <p:cNvPr id="8" name="TextBox 7">
              <a:extLst>
                <a:ext uri="{FF2B5EF4-FFF2-40B4-BE49-F238E27FC236}">
                  <a16:creationId xmlns:a16="http://schemas.microsoft.com/office/drawing/2014/main" id="{C0EB78E6-E6DF-A23D-089B-B660CD3FF87B}"/>
                </a:ext>
              </a:extLst>
            </p:cNvPr>
            <p:cNvSpPr txBox="1"/>
            <p:nvPr/>
          </p:nvSpPr>
          <p:spPr>
            <a:xfrm>
              <a:off x="480455" y="4119067"/>
              <a:ext cx="3755983" cy="923330"/>
            </a:xfrm>
            <a:prstGeom prst="rect">
              <a:avLst/>
            </a:prstGeom>
            <a:noFill/>
          </p:spPr>
          <p:txBody>
            <a:bodyPr wrap="square" rtlCol="0">
              <a:spAutoFit/>
            </a:bodyPr>
            <a:lstStyle/>
            <a:p>
              <a:endParaRPr lang="en-AU" b="1" u="sng" dirty="0">
                <a:solidFill>
                  <a:schemeClr val="tx2"/>
                </a:solidFill>
                <a:latin typeface="Candara Light" panose="020E0502030303020204" pitchFamily="34" charset="0"/>
              </a:endParaRPr>
            </a:p>
            <a:p>
              <a:r>
                <a:rPr lang="en-AU" b="1" u="sng" dirty="0">
                  <a:solidFill>
                    <a:schemeClr val="tx2"/>
                  </a:solidFill>
                  <a:latin typeface="Candara Light" panose="020E0502030303020204" pitchFamily="34" charset="0"/>
                </a:rPr>
                <a:t>Buffet Option Number 2</a:t>
              </a:r>
            </a:p>
            <a:p>
              <a:r>
                <a:rPr lang="en-AU" b="1" u="sng" dirty="0">
                  <a:solidFill>
                    <a:schemeClr val="tx2"/>
                  </a:solidFill>
                  <a:latin typeface="Candara Light" panose="020E0502030303020204" pitchFamily="34" charset="0"/>
                </a:rPr>
                <a:t>$40 per adult/ $20 per child under 15</a:t>
              </a:r>
            </a:p>
          </p:txBody>
        </p:sp>
        <p:sp>
          <p:nvSpPr>
            <p:cNvPr id="9" name="TextBox 8">
              <a:extLst>
                <a:ext uri="{FF2B5EF4-FFF2-40B4-BE49-F238E27FC236}">
                  <a16:creationId xmlns:a16="http://schemas.microsoft.com/office/drawing/2014/main" id="{019CDAEF-94C9-03C7-86C4-834C0877883B}"/>
                </a:ext>
              </a:extLst>
            </p:cNvPr>
            <p:cNvSpPr txBox="1"/>
            <p:nvPr/>
          </p:nvSpPr>
          <p:spPr>
            <a:xfrm>
              <a:off x="661733" y="4811941"/>
              <a:ext cx="6339275" cy="1892826"/>
            </a:xfrm>
            <a:prstGeom prst="rect">
              <a:avLst/>
            </a:prstGeom>
            <a:noFill/>
          </p:spPr>
          <p:txBody>
            <a:bodyPr wrap="square" rtlCol="0">
              <a:spAutoFit/>
            </a:bodyPr>
            <a:lstStyle/>
            <a:p>
              <a:endParaRPr lang="en-AU" sz="1300" b="1" dirty="0">
                <a:solidFill>
                  <a:schemeClr val="tx2"/>
                </a:solidFill>
                <a:latin typeface="Candara Light" panose="020E0502030303020204" pitchFamily="34" charset="0"/>
              </a:endParaRPr>
            </a:p>
            <a:p>
              <a:r>
                <a:rPr lang="en-AU" sz="1300" b="1" dirty="0">
                  <a:solidFill>
                    <a:schemeClr val="tx2"/>
                  </a:solidFill>
                  <a:latin typeface="Candara Light" panose="020E0502030303020204" pitchFamily="34" charset="0"/>
                </a:rPr>
                <a:t>Steamed Rice</a:t>
              </a:r>
            </a:p>
            <a:p>
              <a:r>
                <a:rPr lang="en-AU" sz="1300" b="1" dirty="0">
                  <a:solidFill>
                    <a:schemeClr val="tx2"/>
                  </a:solidFill>
                  <a:latin typeface="Candara Light" panose="020E0502030303020204" pitchFamily="34" charset="0"/>
                </a:rPr>
                <a:t>Rump Steak - Gravy</a:t>
              </a:r>
            </a:p>
            <a:p>
              <a:r>
                <a:rPr lang="en-AU" sz="1300" b="1" dirty="0">
                  <a:solidFill>
                    <a:schemeClr val="tx2"/>
                  </a:solidFill>
                  <a:latin typeface="Candara Light" panose="020E0502030303020204" pitchFamily="34" charset="0"/>
                </a:rPr>
                <a:t>Battered Snapper</a:t>
              </a:r>
            </a:p>
            <a:p>
              <a:r>
                <a:rPr lang="en-AU" sz="1300" b="1" dirty="0">
                  <a:solidFill>
                    <a:schemeClr val="tx2"/>
                  </a:solidFill>
                  <a:latin typeface="Candara Light" panose="020E0502030303020204" pitchFamily="34" charset="0"/>
                </a:rPr>
                <a:t>Chicken </a:t>
              </a:r>
              <a:r>
                <a:rPr lang="en-AU" sz="1300" b="1" dirty="0" err="1">
                  <a:solidFill>
                    <a:schemeClr val="tx2"/>
                  </a:solidFill>
                  <a:latin typeface="Candara Light" panose="020E0502030303020204" pitchFamily="34" charset="0"/>
                </a:rPr>
                <a:t>Tortelini</a:t>
              </a:r>
              <a:r>
                <a:rPr lang="en-AU" sz="1300" b="1" dirty="0">
                  <a:solidFill>
                    <a:schemeClr val="tx2"/>
                  </a:solidFill>
                  <a:latin typeface="Candara Light" panose="020E0502030303020204" pitchFamily="34" charset="0"/>
                </a:rPr>
                <a:t> Carbonara</a:t>
              </a:r>
            </a:p>
            <a:p>
              <a:r>
                <a:rPr lang="en-AU" sz="1300" b="1" dirty="0">
                  <a:solidFill>
                    <a:schemeClr val="tx2"/>
                  </a:solidFill>
                  <a:latin typeface="Candara Light" panose="020E0502030303020204" pitchFamily="34" charset="0"/>
                </a:rPr>
                <a:t>Spicy Squid Tentacles</a:t>
              </a:r>
            </a:p>
            <a:p>
              <a:r>
                <a:rPr lang="en-AU" sz="1300" b="1" dirty="0">
                  <a:solidFill>
                    <a:schemeClr val="tx2"/>
                  </a:solidFill>
                  <a:latin typeface="Candara Light" panose="020E0502030303020204" pitchFamily="34" charset="0"/>
                </a:rPr>
                <a:t>Steamed Mixed Vegetables &amp; Chips</a:t>
              </a:r>
            </a:p>
            <a:p>
              <a:r>
                <a:rPr lang="en-AU" sz="1300" b="1" dirty="0">
                  <a:solidFill>
                    <a:schemeClr val="tx2"/>
                  </a:solidFill>
                  <a:latin typeface="Candara Light" panose="020E0502030303020204" pitchFamily="34" charset="0"/>
                </a:rPr>
                <a:t>Green Salad &amp; Coleslaw Salad</a:t>
              </a:r>
            </a:p>
            <a:p>
              <a:r>
                <a:rPr lang="en-AU" sz="1300" b="1" dirty="0">
                  <a:solidFill>
                    <a:schemeClr val="tx2"/>
                  </a:solidFill>
                  <a:latin typeface="Candara Light" panose="020E0502030303020204" pitchFamily="34" charset="0"/>
                </a:rPr>
                <a:t>Bread Rolls</a:t>
              </a:r>
            </a:p>
          </p:txBody>
        </p:sp>
      </p:grpSp>
      <p:grpSp>
        <p:nvGrpSpPr>
          <p:cNvPr id="16" name="Group 15">
            <a:extLst>
              <a:ext uri="{FF2B5EF4-FFF2-40B4-BE49-F238E27FC236}">
                <a16:creationId xmlns:a16="http://schemas.microsoft.com/office/drawing/2014/main" id="{11133727-B875-E698-1162-F3F780E315E6}"/>
              </a:ext>
            </a:extLst>
          </p:cNvPr>
          <p:cNvGrpSpPr/>
          <p:nvPr/>
        </p:nvGrpSpPr>
        <p:grpSpPr>
          <a:xfrm>
            <a:off x="5545093" y="2135129"/>
            <a:ext cx="6179884" cy="2971854"/>
            <a:chOff x="6018880" y="2130356"/>
            <a:chExt cx="6179884" cy="2971854"/>
          </a:xfrm>
        </p:grpSpPr>
        <p:sp>
          <p:nvSpPr>
            <p:cNvPr id="10" name="TextBox 9">
              <a:extLst>
                <a:ext uri="{FF2B5EF4-FFF2-40B4-BE49-F238E27FC236}">
                  <a16:creationId xmlns:a16="http://schemas.microsoft.com/office/drawing/2014/main" id="{92265FE4-6858-E084-96BE-7DF41EE7654C}"/>
                </a:ext>
              </a:extLst>
            </p:cNvPr>
            <p:cNvSpPr txBox="1"/>
            <p:nvPr/>
          </p:nvSpPr>
          <p:spPr>
            <a:xfrm>
              <a:off x="6018880" y="2130356"/>
              <a:ext cx="5945024" cy="646331"/>
            </a:xfrm>
            <a:prstGeom prst="rect">
              <a:avLst/>
            </a:prstGeom>
            <a:noFill/>
          </p:spPr>
          <p:txBody>
            <a:bodyPr wrap="square" rtlCol="0">
              <a:spAutoFit/>
            </a:bodyPr>
            <a:lstStyle/>
            <a:p>
              <a:r>
                <a:rPr lang="en-AU" b="1" u="sng" dirty="0">
                  <a:solidFill>
                    <a:schemeClr val="tx2"/>
                  </a:solidFill>
                  <a:latin typeface="Candara Light" panose="020E0502030303020204" pitchFamily="34" charset="0"/>
                </a:rPr>
                <a:t>Buffet Option Number 3</a:t>
              </a:r>
            </a:p>
            <a:p>
              <a:r>
                <a:rPr lang="en-AU" b="1" u="sng" dirty="0">
                  <a:solidFill>
                    <a:schemeClr val="tx2"/>
                  </a:solidFill>
                  <a:latin typeface="Candara Light" panose="020E0502030303020204" pitchFamily="34" charset="0"/>
                </a:rPr>
                <a:t>$50 per adult/ $25 per child under 15</a:t>
              </a:r>
            </a:p>
          </p:txBody>
        </p:sp>
        <p:sp>
          <p:nvSpPr>
            <p:cNvPr id="11" name="TextBox 10">
              <a:extLst>
                <a:ext uri="{FF2B5EF4-FFF2-40B4-BE49-F238E27FC236}">
                  <a16:creationId xmlns:a16="http://schemas.microsoft.com/office/drawing/2014/main" id="{637AD4A1-E040-0676-237E-254230286599}"/>
                </a:ext>
              </a:extLst>
            </p:cNvPr>
            <p:cNvSpPr txBox="1"/>
            <p:nvPr/>
          </p:nvSpPr>
          <p:spPr>
            <a:xfrm>
              <a:off x="6018880" y="2809275"/>
              <a:ext cx="6179884" cy="2292935"/>
            </a:xfrm>
            <a:prstGeom prst="rect">
              <a:avLst/>
            </a:prstGeom>
            <a:noFill/>
          </p:spPr>
          <p:txBody>
            <a:bodyPr wrap="square" rtlCol="0">
              <a:spAutoFit/>
            </a:bodyPr>
            <a:lstStyle/>
            <a:p>
              <a:r>
                <a:rPr lang="en-AU" sz="1300" b="1" dirty="0">
                  <a:solidFill>
                    <a:schemeClr val="tx2"/>
                  </a:solidFill>
                  <a:latin typeface="Candara Light" panose="020E0502030303020204" pitchFamily="34" charset="0"/>
                </a:rPr>
                <a:t>Steamed Rice</a:t>
              </a:r>
            </a:p>
            <a:p>
              <a:r>
                <a:rPr lang="en-AU" sz="1300" b="1" dirty="0">
                  <a:solidFill>
                    <a:schemeClr val="tx2"/>
                  </a:solidFill>
                  <a:latin typeface="Candara Light" panose="020E0502030303020204" pitchFamily="34" charset="0"/>
                </a:rPr>
                <a:t>Striploin Steak – Gravy</a:t>
              </a:r>
            </a:p>
            <a:p>
              <a:r>
                <a:rPr lang="en-AU" sz="1300" b="1" dirty="0">
                  <a:solidFill>
                    <a:schemeClr val="tx2"/>
                  </a:solidFill>
                  <a:latin typeface="Candara Light" panose="020E0502030303020204" pitchFamily="34" charset="0"/>
                </a:rPr>
                <a:t>Grilled Swordfish- lemon &amp; Caper Butter</a:t>
              </a:r>
            </a:p>
            <a:p>
              <a:r>
                <a:rPr lang="en-AU" sz="1300" b="1" dirty="0">
                  <a:solidFill>
                    <a:schemeClr val="tx2"/>
                  </a:solidFill>
                  <a:latin typeface="Candara Light" panose="020E0502030303020204" pitchFamily="34" charset="0"/>
                </a:rPr>
                <a:t>Garlic Prawns</a:t>
              </a:r>
            </a:p>
            <a:p>
              <a:r>
                <a:rPr lang="en-AU" sz="1300" b="1" dirty="0">
                  <a:solidFill>
                    <a:schemeClr val="tx2"/>
                  </a:solidFill>
                  <a:latin typeface="Candara Light" panose="020E0502030303020204" pitchFamily="34" charset="0"/>
                </a:rPr>
                <a:t>Moroccan Chicken</a:t>
              </a:r>
            </a:p>
            <a:p>
              <a:r>
                <a:rPr lang="en-AU" sz="1300" b="1" dirty="0">
                  <a:solidFill>
                    <a:schemeClr val="tx2"/>
                  </a:solidFill>
                  <a:latin typeface="Candara Light" panose="020E0502030303020204" pitchFamily="34" charset="0"/>
                </a:rPr>
                <a:t>Steamed Mix Vegetables &amp; Chips</a:t>
              </a:r>
            </a:p>
            <a:p>
              <a:r>
                <a:rPr lang="en-AU" sz="1300" b="1" dirty="0">
                  <a:solidFill>
                    <a:schemeClr val="tx2"/>
                  </a:solidFill>
                  <a:latin typeface="Candara Light" panose="020E0502030303020204" pitchFamily="34" charset="0"/>
                </a:rPr>
                <a:t>Green Salad &amp; Coleslaw Salad</a:t>
              </a:r>
            </a:p>
            <a:p>
              <a:r>
                <a:rPr lang="en-AU" sz="1300" b="1" dirty="0">
                  <a:solidFill>
                    <a:schemeClr val="tx2"/>
                  </a:solidFill>
                  <a:latin typeface="Candara Light" panose="020E0502030303020204" pitchFamily="34" charset="0"/>
                </a:rPr>
                <a:t>Bread Rolls</a:t>
              </a:r>
            </a:p>
            <a:p>
              <a:endParaRPr lang="en-AU" sz="1300" b="1" dirty="0">
                <a:solidFill>
                  <a:schemeClr val="tx2"/>
                </a:solidFill>
                <a:latin typeface="Candara Light" panose="020E0502030303020204" pitchFamily="34" charset="0"/>
              </a:endParaRPr>
            </a:p>
            <a:p>
              <a:endParaRPr lang="en-AU" sz="1300" b="1" dirty="0">
                <a:solidFill>
                  <a:schemeClr val="tx2"/>
                </a:solidFill>
                <a:latin typeface="Candara Light" panose="020E0502030303020204" pitchFamily="34" charset="0"/>
              </a:endParaRPr>
            </a:p>
            <a:p>
              <a:endParaRPr lang="en-AU" sz="1300" b="1" dirty="0">
                <a:solidFill>
                  <a:schemeClr val="tx2"/>
                </a:solidFill>
                <a:latin typeface="Candara Light" panose="020E0502030303020204" pitchFamily="34" charset="0"/>
              </a:endParaRPr>
            </a:p>
          </p:txBody>
        </p:sp>
      </p:grpSp>
      <p:grpSp>
        <p:nvGrpSpPr>
          <p:cNvPr id="14" name="Group 13">
            <a:extLst>
              <a:ext uri="{FF2B5EF4-FFF2-40B4-BE49-F238E27FC236}">
                <a16:creationId xmlns:a16="http://schemas.microsoft.com/office/drawing/2014/main" id="{25AD611E-70C7-F44B-55F2-EAD5D8C32E7B}"/>
              </a:ext>
            </a:extLst>
          </p:cNvPr>
          <p:cNvGrpSpPr/>
          <p:nvPr/>
        </p:nvGrpSpPr>
        <p:grpSpPr>
          <a:xfrm>
            <a:off x="5599920" y="4758598"/>
            <a:ext cx="5603789" cy="1061829"/>
            <a:chOff x="676272" y="5411051"/>
            <a:chExt cx="11026367" cy="1061829"/>
          </a:xfrm>
        </p:grpSpPr>
        <p:sp>
          <p:nvSpPr>
            <p:cNvPr id="12" name="TextBox 11">
              <a:extLst>
                <a:ext uri="{FF2B5EF4-FFF2-40B4-BE49-F238E27FC236}">
                  <a16:creationId xmlns:a16="http://schemas.microsoft.com/office/drawing/2014/main" id="{25D8A050-F173-2EDC-1E1F-CB0DF013EBDC}"/>
                </a:ext>
              </a:extLst>
            </p:cNvPr>
            <p:cNvSpPr txBox="1"/>
            <p:nvPr/>
          </p:nvSpPr>
          <p:spPr>
            <a:xfrm>
              <a:off x="676273" y="5411051"/>
              <a:ext cx="9298397" cy="369332"/>
            </a:xfrm>
            <a:prstGeom prst="rect">
              <a:avLst/>
            </a:prstGeom>
            <a:noFill/>
          </p:spPr>
          <p:txBody>
            <a:bodyPr wrap="square" rtlCol="0">
              <a:spAutoFit/>
            </a:bodyPr>
            <a:lstStyle/>
            <a:p>
              <a:r>
                <a:rPr lang="en-AU" b="1" u="sng" dirty="0">
                  <a:solidFill>
                    <a:schemeClr val="tx2"/>
                  </a:solidFill>
                  <a:latin typeface="Candara Light" panose="020E0502030303020204" pitchFamily="34" charset="0"/>
                </a:rPr>
                <a:t>Desserts ( additional cost)</a:t>
              </a:r>
            </a:p>
          </p:txBody>
        </p:sp>
        <p:sp>
          <p:nvSpPr>
            <p:cNvPr id="13" name="TextBox 12">
              <a:extLst>
                <a:ext uri="{FF2B5EF4-FFF2-40B4-BE49-F238E27FC236}">
                  <a16:creationId xmlns:a16="http://schemas.microsoft.com/office/drawing/2014/main" id="{4D851B5E-D7F0-6184-BCD5-38D762AF7796}"/>
                </a:ext>
              </a:extLst>
            </p:cNvPr>
            <p:cNvSpPr txBox="1"/>
            <p:nvPr/>
          </p:nvSpPr>
          <p:spPr>
            <a:xfrm>
              <a:off x="676272" y="5780383"/>
              <a:ext cx="11026367" cy="692497"/>
            </a:xfrm>
            <a:prstGeom prst="rect">
              <a:avLst/>
            </a:prstGeom>
            <a:noFill/>
          </p:spPr>
          <p:txBody>
            <a:bodyPr wrap="square" rtlCol="0">
              <a:spAutoFit/>
            </a:bodyPr>
            <a:lstStyle/>
            <a:p>
              <a:r>
                <a:rPr lang="en-AU" sz="1300" b="1" dirty="0">
                  <a:solidFill>
                    <a:schemeClr val="tx2"/>
                  </a:solidFill>
                  <a:latin typeface="Candara Light" panose="020E0502030303020204" pitchFamily="34" charset="0"/>
                </a:rPr>
                <a:t>Trio of Ice Cream or Sorbet 	-	additional $12pp</a:t>
              </a:r>
            </a:p>
            <a:p>
              <a:r>
                <a:rPr lang="en-AU" sz="1300" b="1" dirty="0">
                  <a:solidFill>
                    <a:schemeClr val="tx2"/>
                  </a:solidFill>
                  <a:latin typeface="Candara Light" panose="020E0502030303020204" pitchFamily="34" charset="0"/>
                </a:rPr>
                <a:t>Chefs’ Cheesecake or Hot Dessert 	-	additional $14pp</a:t>
              </a:r>
            </a:p>
            <a:p>
              <a:r>
                <a:rPr lang="en-AU" sz="1300" b="1" dirty="0">
                  <a:solidFill>
                    <a:schemeClr val="tx2"/>
                  </a:solidFill>
                  <a:latin typeface="Candara Light" panose="020E0502030303020204" pitchFamily="34" charset="0"/>
                </a:rPr>
                <a:t>Kids ice cream is free</a:t>
              </a:r>
            </a:p>
          </p:txBody>
        </p:sp>
      </p:grpSp>
      <p:sp>
        <p:nvSpPr>
          <p:cNvPr id="19" name="Rectangle 18">
            <a:extLst>
              <a:ext uri="{FF2B5EF4-FFF2-40B4-BE49-F238E27FC236}">
                <a16:creationId xmlns:a16="http://schemas.microsoft.com/office/drawing/2014/main" id="{A8FE4DCE-A693-192B-42D6-D724ACCE2ECB}"/>
              </a:ext>
            </a:extLst>
          </p:cNvPr>
          <p:cNvSpPr/>
          <p:nvPr/>
        </p:nvSpPr>
        <p:spPr>
          <a:xfrm>
            <a:off x="4669488" y="889497"/>
            <a:ext cx="4692118" cy="954107"/>
          </a:xfrm>
          <a:prstGeom prst="rect">
            <a:avLst/>
          </a:prstGeom>
          <a:noFill/>
          <a:ln>
            <a:noFill/>
          </a:ln>
        </p:spPr>
        <p:txBody>
          <a:bodyPr wrap="square" lIns="91440" tIns="45720" rIns="91440" bIns="45720">
            <a:spAutoFit/>
          </a:bodyPr>
          <a:lstStyle/>
          <a:p>
            <a:pPr algn="ctr"/>
            <a:r>
              <a:rPr lang="en-US" sz="2800" b="1" u="sng" cap="none" spc="0" dirty="0">
                <a:ln w="0">
                  <a:noFill/>
                </a:ln>
                <a:solidFill>
                  <a:schemeClr val="tx2"/>
                </a:solidFill>
                <a:effectLst>
                  <a:outerShdw blurRad="38100" dist="25400" dir="5400000" algn="ctr" rotWithShape="0">
                    <a:srgbClr val="6E747A">
                      <a:alpha val="43000"/>
                    </a:srgbClr>
                  </a:outerShdw>
                </a:effectLst>
                <a:latin typeface="Candara Light" panose="020E0502030303020204" pitchFamily="34" charset="0"/>
              </a:rPr>
              <a:t>Buffet Options                </a:t>
            </a:r>
            <a:r>
              <a:rPr lang="en-US" sz="2800" b="1" u="sng" cap="none" spc="0" dirty="0">
                <a:ln w="0">
                  <a:noFill/>
                </a:ln>
                <a:solidFill>
                  <a:srgbClr val="FF0000"/>
                </a:solidFill>
                <a:effectLst>
                  <a:outerShdw blurRad="38100" dist="25400" dir="5400000" algn="ctr" rotWithShape="0">
                    <a:srgbClr val="6E747A">
                      <a:alpha val="43000"/>
                    </a:srgbClr>
                  </a:outerShdw>
                </a:effectLst>
                <a:latin typeface="Candara Light" panose="020E0502030303020204" pitchFamily="34" charset="0"/>
              </a:rPr>
              <a:t>minimum of 20 people</a:t>
            </a:r>
          </a:p>
        </p:txBody>
      </p:sp>
    </p:spTree>
    <p:extLst>
      <p:ext uri="{BB962C8B-B14F-4D97-AF65-F5344CB8AC3E}">
        <p14:creationId xmlns:p14="http://schemas.microsoft.com/office/powerpoint/2010/main" val="3537476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A846C7-CFC5-1F83-F4F2-F016EEEDF093}"/>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5" name="Picture 2">
            <a:extLst>
              <a:ext uri="{FF2B5EF4-FFF2-40B4-BE49-F238E27FC236}">
                <a16:creationId xmlns:a16="http://schemas.microsoft.com/office/drawing/2014/main" id="{2FF4F3C4-AA69-F611-B869-341C2FE937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628" y="392849"/>
            <a:ext cx="3233738" cy="105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Box 6">
            <a:extLst>
              <a:ext uri="{FF2B5EF4-FFF2-40B4-BE49-F238E27FC236}">
                <a16:creationId xmlns:a16="http://schemas.microsoft.com/office/drawing/2014/main" id="{459826F4-C305-CC0F-B89E-4DD80DF47875}"/>
              </a:ext>
            </a:extLst>
          </p:cNvPr>
          <p:cNvSpPr txBox="1"/>
          <p:nvPr/>
        </p:nvSpPr>
        <p:spPr>
          <a:xfrm>
            <a:off x="807628" y="1860463"/>
            <a:ext cx="9947058" cy="4662815"/>
          </a:xfrm>
          <a:prstGeom prst="rect">
            <a:avLst/>
          </a:prstGeom>
          <a:noFill/>
        </p:spPr>
        <p:txBody>
          <a:bodyPr wrap="square" rtlCol="0">
            <a:spAutoFit/>
          </a:bodyPr>
          <a:lstStyle/>
          <a:p>
            <a:r>
              <a:rPr lang="en-AU" sz="1100" b="1" dirty="0">
                <a:solidFill>
                  <a:schemeClr val="tx2"/>
                </a:solidFill>
                <a:latin typeface="Candara Light" panose="020E0502030303020204" pitchFamily="34" charset="0"/>
              </a:rPr>
              <a:t>All quoted prices include food preparation and service, staffing (front &amp; back of house), all kitchen equipment, glassware and napery components. These prices are G.S.T. inclusive.</a:t>
            </a:r>
          </a:p>
          <a:p>
            <a:endParaRPr lang="en-AU" sz="1100" b="1" dirty="0">
              <a:solidFill>
                <a:schemeClr val="tx2"/>
              </a:solidFill>
              <a:latin typeface="Candara Light" panose="020E0502030303020204" pitchFamily="34" charset="0"/>
            </a:endParaRPr>
          </a:p>
          <a:p>
            <a:r>
              <a:rPr lang="en-AU" sz="1100" b="1" dirty="0">
                <a:solidFill>
                  <a:schemeClr val="tx2"/>
                </a:solidFill>
                <a:latin typeface="Candara Light" panose="020E0502030303020204" pitchFamily="34" charset="0"/>
              </a:rPr>
              <a:t>Final attendance numbers must be advised at least 7 days prior to the commencement of the any function. This is the minimum number of guests that will be invoiced to the client.</a:t>
            </a:r>
          </a:p>
          <a:p>
            <a:endParaRPr lang="en-AU" sz="1100" b="1" dirty="0">
              <a:solidFill>
                <a:schemeClr val="tx2"/>
              </a:solidFill>
              <a:latin typeface="Candara Light" panose="020E0502030303020204" pitchFamily="34" charset="0"/>
            </a:endParaRPr>
          </a:p>
          <a:p>
            <a:r>
              <a:rPr lang="en-AU" sz="1100" b="1" dirty="0">
                <a:solidFill>
                  <a:schemeClr val="tx2"/>
                </a:solidFill>
                <a:latin typeface="Candara Light" panose="020E0502030303020204" pitchFamily="34" charset="0"/>
              </a:rPr>
              <a:t>In the event of a late increase in  numbers, our catering team will endeavour to cater additional guests. Given the remoteness of our location however, this may not be possible. The onus to provide an accurate catering number rests with the client. </a:t>
            </a:r>
          </a:p>
          <a:p>
            <a:endParaRPr lang="en-AU" sz="1100" b="1" dirty="0">
              <a:solidFill>
                <a:schemeClr val="tx2"/>
              </a:solidFill>
              <a:latin typeface="Candara Light" panose="020E0502030303020204" pitchFamily="34" charset="0"/>
            </a:endParaRPr>
          </a:p>
          <a:p>
            <a:r>
              <a:rPr lang="en-AU" sz="1100" b="1" dirty="0">
                <a:solidFill>
                  <a:schemeClr val="tx2"/>
                </a:solidFill>
                <a:latin typeface="Candara Light" panose="020E0502030303020204" pitchFamily="34" charset="0"/>
              </a:rPr>
              <a:t>Cape York Peninsula Lodge requires a holding deposit of 25% of the projected revenue of the function on acceptance of the confirmation. In the unfortunate event of a cancellation of the function this deposit is fully refundable if the notification is received at least 7 days prior to the function. </a:t>
            </a:r>
          </a:p>
          <a:p>
            <a:endParaRPr lang="en-AU" sz="1100" b="1" dirty="0">
              <a:solidFill>
                <a:schemeClr val="tx2"/>
              </a:solidFill>
              <a:latin typeface="Candara Light" panose="020E0502030303020204" pitchFamily="34" charset="0"/>
            </a:endParaRPr>
          </a:p>
          <a:p>
            <a:r>
              <a:rPr lang="en-AU" sz="1100" b="1" dirty="0">
                <a:solidFill>
                  <a:schemeClr val="tx2"/>
                </a:solidFill>
                <a:latin typeface="Candara Light" panose="020E0502030303020204" pitchFamily="34" charset="0"/>
              </a:rPr>
              <a:t>Cape York Peninsula Lodge requires the remaining amount (75% of the projected revenue of the function) to be paid when final numbers are confirmed. </a:t>
            </a:r>
          </a:p>
          <a:p>
            <a:endParaRPr lang="en-AU" sz="1100" b="1" dirty="0">
              <a:solidFill>
                <a:schemeClr val="tx2"/>
              </a:solidFill>
              <a:latin typeface="Candara Light" panose="020E0502030303020204" pitchFamily="34" charset="0"/>
            </a:endParaRPr>
          </a:p>
          <a:p>
            <a:r>
              <a:rPr lang="en-AU" sz="1100" b="1" dirty="0">
                <a:solidFill>
                  <a:schemeClr val="tx2"/>
                </a:solidFill>
                <a:latin typeface="Candara Light" panose="020E0502030303020204" pitchFamily="34" charset="0"/>
              </a:rPr>
              <a:t>We are happy to accept purchase orders from corporate clients as long as a credit application has been approved prior to the event. Under this circumstance a deposit is not required. If cancellation occurs with less than seven days’ notice however, the client will be liable for a cancellation fee of 25% of the projected revenue of the function. </a:t>
            </a:r>
          </a:p>
          <a:p>
            <a:endParaRPr lang="en-AU" sz="1100" b="1" dirty="0">
              <a:solidFill>
                <a:schemeClr val="tx2"/>
              </a:solidFill>
              <a:latin typeface="Candara Light" panose="020E0502030303020204" pitchFamily="34" charset="0"/>
            </a:endParaRPr>
          </a:p>
          <a:p>
            <a:r>
              <a:rPr lang="en-AU" sz="1100" b="1" dirty="0">
                <a:solidFill>
                  <a:schemeClr val="tx2"/>
                </a:solidFill>
                <a:latin typeface="Candara Light" panose="020E0502030303020204" pitchFamily="34" charset="0"/>
              </a:rPr>
              <a:t>Cape York Peninsula Lodge exhibits complete care with equipment used at functions but cannot accept responsibility for any breakages that occur. This responsibility belongs to the client &amp; must be paid in full by the client. Nor will we be held liable in any way for damage that occurs to our venue during the course of this function. </a:t>
            </a:r>
          </a:p>
          <a:p>
            <a:endParaRPr lang="en-AU" sz="1100" b="1" dirty="0">
              <a:solidFill>
                <a:schemeClr val="tx2"/>
              </a:solidFill>
              <a:latin typeface="Candara Light" panose="020E0502030303020204" pitchFamily="34" charset="0"/>
            </a:endParaRPr>
          </a:p>
          <a:p>
            <a:r>
              <a:rPr lang="en-AU" sz="1100" b="1" dirty="0">
                <a:solidFill>
                  <a:schemeClr val="tx2"/>
                </a:solidFill>
                <a:latin typeface="Candara Light" panose="020E0502030303020204" pitchFamily="34" charset="0"/>
              </a:rPr>
              <a:t>Cape York Peninsula Lodge acknowledges that the information collected through the course of our clients’ enquiries is “personal information” as defined by the Privacy &amp; Personal Information Act 1998 (the “Act). This information is privileged &amp; confidential in nature. You have the right of access to, &amp; alteration of, personal information concerning yourself, in accordance to this Act. </a:t>
            </a:r>
          </a:p>
          <a:p>
            <a:endParaRPr lang="en-AU" sz="1100" b="1" dirty="0">
              <a:solidFill>
                <a:schemeClr val="tx2"/>
              </a:solidFill>
              <a:latin typeface="Candara Light" panose="020E0502030303020204" pitchFamily="34" charset="0"/>
            </a:endParaRPr>
          </a:p>
          <a:p>
            <a:r>
              <a:rPr lang="en-AU" sz="1100" b="1" dirty="0">
                <a:solidFill>
                  <a:schemeClr val="tx2"/>
                </a:solidFill>
                <a:latin typeface="Candara Light" panose="020E0502030303020204" pitchFamily="34" charset="0"/>
              </a:rPr>
              <a:t>Kind regards,</a:t>
            </a:r>
          </a:p>
          <a:p>
            <a:r>
              <a:rPr lang="en-AU" sz="1100" b="1" dirty="0">
                <a:solidFill>
                  <a:schemeClr val="tx2"/>
                </a:solidFill>
                <a:latin typeface="Candara Light" panose="020E0502030303020204" pitchFamily="34" charset="0"/>
              </a:rPr>
              <a:t>Cape York Peninsula Lodge</a:t>
            </a:r>
          </a:p>
          <a:p>
            <a:r>
              <a:rPr lang="en-AU" sz="1100" b="1" dirty="0">
                <a:solidFill>
                  <a:schemeClr val="tx2"/>
                </a:solidFill>
                <a:latin typeface="Candara Light" panose="020E0502030303020204" pitchFamily="34" charset="0"/>
              </a:rPr>
              <a:t>reception@cypl.com.au</a:t>
            </a:r>
          </a:p>
        </p:txBody>
      </p:sp>
      <p:sp>
        <p:nvSpPr>
          <p:cNvPr id="4" name="Rectangle 3">
            <a:extLst>
              <a:ext uri="{FF2B5EF4-FFF2-40B4-BE49-F238E27FC236}">
                <a16:creationId xmlns:a16="http://schemas.microsoft.com/office/drawing/2014/main" id="{9EBEFF95-517B-96EF-E09F-AFC9F89C6196}"/>
              </a:ext>
            </a:extLst>
          </p:cNvPr>
          <p:cNvSpPr/>
          <p:nvPr/>
        </p:nvSpPr>
        <p:spPr>
          <a:xfrm>
            <a:off x="4370726" y="937617"/>
            <a:ext cx="3450548" cy="523220"/>
          </a:xfrm>
          <a:prstGeom prst="rect">
            <a:avLst/>
          </a:prstGeom>
          <a:noFill/>
          <a:ln>
            <a:noFill/>
          </a:ln>
        </p:spPr>
        <p:txBody>
          <a:bodyPr wrap="square" lIns="91440" tIns="45720" rIns="91440" bIns="45720">
            <a:spAutoFit/>
          </a:bodyPr>
          <a:lstStyle/>
          <a:p>
            <a:pPr algn="ctr"/>
            <a:r>
              <a:rPr lang="en-US" sz="2800" b="1" cap="none" spc="0" dirty="0">
                <a:ln w="0">
                  <a:noFill/>
                </a:ln>
                <a:solidFill>
                  <a:schemeClr val="tx2"/>
                </a:solidFill>
                <a:effectLst>
                  <a:outerShdw blurRad="38100" dist="25400" dir="5400000" algn="ctr" rotWithShape="0">
                    <a:srgbClr val="6E747A">
                      <a:alpha val="43000"/>
                    </a:srgbClr>
                  </a:outerShdw>
                </a:effectLst>
                <a:latin typeface="Candara Light" panose="020E0502030303020204" pitchFamily="34" charset="0"/>
              </a:rPr>
              <a:t>Terms &amp; Conditions</a:t>
            </a:r>
          </a:p>
        </p:txBody>
      </p:sp>
    </p:spTree>
    <p:extLst>
      <p:ext uri="{BB962C8B-B14F-4D97-AF65-F5344CB8AC3E}">
        <p14:creationId xmlns:p14="http://schemas.microsoft.com/office/powerpoint/2010/main" val="22182404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1398</TotalTime>
  <Words>1346</Words>
  <Application>Microsoft Office PowerPoint</Application>
  <PresentationFormat>Widescreen</PresentationFormat>
  <Paragraphs>140</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Candara</vt:lpstr>
      <vt:lpstr>Candara Light</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Cape York Peninsula Lodge</dc:creator>
  <cp:lastModifiedBy>BEL Office</cp:lastModifiedBy>
  <cp:revision>146</cp:revision>
  <cp:lastPrinted>2024-01-30T01:05:41Z</cp:lastPrinted>
  <dcterms:created xsi:type="dcterms:W3CDTF">2022-12-18T22:44:13Z</dcterms:created>
  <dcterms:modified xsi:type="dcterms:W3CDTF">2024-03-04T01:18:28Z</dcterms:modified>
</cp:coreProperties>
</file>